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76" r:id="rId9"/>
    <p:sldId id="277" r:id="rId10"/>
    <p:sldId id="260" r:id="rId11"/>
    <p:sldId id="278" r:id="rId12"/>
    <p:sldId id="265" r:id="rId13"/>
    <p:sldId id="266" r:id="rId14"/>
    <p:sldId id="267" r:id="rId15"/>
    <p:sldId id="268" r:id="rId16"/>
    <p:sldId id="279" r:id="rId17"/>
    <p:sldId id="281" r:id="rId18"/>
    <p:sldId id="289" r:id="rId19"/>
    <p:sldId id="290" r:id="rId20"/>
    <p:sldId id="282" r:id="rId21"/>
    <p:sldId id="283" r:id="rId22"/>
    <p:sldId id="284" r:id="rId23"/>
    <p:sldId id="285" r:id="rId24"/>
    <p:sldId id="287" r:id="rId25"/>
    <p:sldId id="286" r:id="rId26"/>
    <p:sldId id="288" r:id="rId27"/>
    <p:sldId id="29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5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elizabeth_gilbert_your_elusive_creative_geniu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76010-05D8-4D92-BD8C-B83009861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After Opening: A Response to Nikki Gordon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3750C4-F680-4D8B-9910-FBA9A582DD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Glen Southergill, Ph.D.</a:t>
            </a:r>
          </a:p>
          <a:p>
            <a:r>
              <a:rPr lang="en-US" dirty="0"/>
              <a:t>Montana Tech</a:t>
            </a:r>
          </a:p>
        </p:txBody>
      </p:sp>
    </p:spTree>
    <p:extLst>
      <p:ext uri="{BB962C8B-B14F-4D97-AF65-F5344CB8AC3E}">
        <p14:creationId xmlns:p14="http://schemas.microsoft.com/office/powerpoint/2010/main" val="386352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DD57-8CE4-4B7B-8B9E-C534D512A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view in Presenter Mode</a:t>
            </a:r>
          </a:p>
        </p:txBody>
      </p:sp>
    </p:spTree>
    <p:extLst>
      <p:ext uri="{BB962C8B-B14F-4D97-AF65-F5344CB8AC3E}">
        <p14:creationId xmlns:p14="http://schemas.microsoft.com/office/powerpoint/2010/main" val="1691690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Responding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found myself deeply moved. For the first time, I had undertaken Nikki Gordon’s “Open the Box.</a:t>
            </a:r>
            <a:r>
              <a:rPr lang="en-US" i="1" dirty="0"/>
              <a:t>”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083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Responding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watched it again.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806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Responding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And again.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871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Responding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. . . and again.</a:t>
            </a:r>
          </a:p>
        </p:txBody>
      </p:sp>
    </p:spTree>
    <p:extLst>
      <p:ext uri="{BB962C8B-B14F-4D97-AF65-F5344CB8AC3E}">
        <p14:creationId xmlns:p14="http://schemas.microsoft.com/office/powerpoint/2010/main" val="3652460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to say? </a:t>
            </a:r>
          </a:p>
        </p:txBody>
      </p:sp>
    </p:spTree>
    <p:extLst>
      <p:ext uri="{BB962C8B-B14F-4D97-AF65-F5344CB8AC3E}">
        <p14:creationId xmlns:p14="http://schemas.microsoft.com/office/powerpoint/2010/main" val="1151403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to say? </a:t>
            </a:r>
          </a:p>
          <a:p>
            <a:pPr marL="0" indent="0">
              <a:buNone/>
            </a:pPr>
            <a:r>
              <a:rPr lang="en-US" dirty="0"/>
              <a:t>I can understand why, as observed in her reflection, Gordon would receive apologetic answers from her classmates to her story.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38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to say? </a:t>
            </a:r>
          </a:p>
          <a:p>
            <a:pPr marL="0" indent="0">
              <a:buNone/>
            </a:pPr>
            <a:r>
              <a:rPr lang="en-US" dirty="0"/>
              <a:t>I can understand why, as observed in her reflection, Gordan would receive apologetic answers from her classmates to her story.</a:t>
            </a:r>
          </a:p>
          <a:p>
            <a:pPr marL="0" indent="0">
              <a:buNone/>
            </a:pPr>
            <a:r>
              <a:rPr lang="en-US" dirty="0"/>
              <a:t>The gravity of her story at the present moment is unmistakable. </a:t>
            </a:r>
          </a:p>
          <a:p>
            <a:pPr marL="0" indent="0">
              <a:buNone/>
            </a:pPr>
            <a:r>
              <a:rPr lang="en-US" dirty="0"/>
              <a:t>Its adaption to a visual op-ed masterful.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275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her remarkable credit, Gordon doesn’t wish for an effort at “sorry.” It, in her “Student Reflection,” implies being a victim. She notes, “I’m not a victim; I’m lucky” (2). She asks us, her readers, to be “inspired” to tell their stories.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48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to say? </a:t>
            </a:r>
          </a:p>
          <a:p>
            <a:pPr marL="0" indent="0">
              <a:buNone/>
            </a:pP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en-US" dirty="0"/>
              <a:t>Sorry simplifies.</a:t>
            </a:r>
          </a:p>
          <a:p>
            <a:pPr marL="0" indent="0">
              <a:buNone/>
            </a:pPr>
            <a:r>
              <a:rPr lang="en-US" dirty="0"/>
              <a:t>It just doesn’t empower.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646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Response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can think of no better answer as a grateful (repeated) viewer of her story than to tell one of my own. </a:t>
            </a:r>
          </a:p>
        </p:txBody>
      </p:sp>
    </p:spTree>
    <p:extLst>
      <p:ext uri="{BB962C8B-B14F-4D97-AF65-F5344CB8AC3E}">
        <p14:creationId xmlns:p14="http://schemas.microsoft.com/office/powerpoint/2010/main" val="1447026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My story pales in comparison to the power of her story and her courage in telling it.</a:t>
            </a:r>
          </a:p>
        </p:txBody>
      </p:sp>
    </p:spTree>
    <p:extLst>
      <p:ext uri="{BB962C8B-B14F-4D97-AF65-F5344CB8AC3E}">
        <p14:creationId xmlns:p14="http://schemas.microsoft.com/office/powerpoint/2010/main" val="321155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And the remarkable nobility of teaching all of us, all of her readers, what to do with the emotions and thoughts she inspires that goes far beyond apology or platitude.</a:t>
            </a:r>
          </a:p>
        </p:txBody>
      </p:sp>
    </p:spTree>
    <p:extLst>
      <p:ext uri="{BB962C8B-B14F-4D97-AF65-F5344CB8AC3E}">
        <p14:creationId xmlns:p14="http://schemas.microsoft.com/office/powerpoint/2010/main" val="1540030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Text: Point the First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Consider the following assertion:</a:t>
            </a:r>
          </a:p>
          <a:p>
            <a:pPr marL="0" indent="0">
              <a:buNone/>
            </a:pPr>
            <a:r>
              <a:rPr lang="en-US" dirty="0"/>
              <a:t>“Very few writers really know what they are doing until they’ve done it”</a:t>
            </a:r>
          </a:p>
          <a:p>
            <a:pPr marL="0" indent="0">
              <a:buNone/>
            </a:pPr>
            <a:r>
              <a:rPr lang="en-US" dirty="0"/>
              <a:t>(Lamott, Anne. "Shitty First Drafts.” </a:t>
            </a:r>
            <a:r>
              <a:rPr lang="en-US" u="sng" dirty="0"/>
              <a:t>Language Awareness: Readings for College Writers</a:t>
            </a:r>
            <a:r>
              <a:rPr lang="en-US" dirty="0"/>
              <a:t>. Ed. by Paul </a:t>
            </a:r>
            <a:r>
              <a:rPr lang="en-US" dirty="0" err="1"/>
              <a:t>Eschholz</a:t>
            </a:r>
            <a:r>
              <a:rPr lang="en-US" dirty="0"/>
              <a:t>, Alfred Rosa, and Virginia Clark. 9th ed. Boston: Bedford/St. Martin’s, 2005: 93-96). </a:t>
            </a:r>
          </a:p>
        </p:txBody>
      </p:sp>
    </p:spTree>
    <p:extLst>
      <p:ext uri="{BB962C8B-B14F-4D97-AF65-F5344CB8AC3E}">
        <p14:creationId xmlns:p14="http://schemas.microsoft.com/office/powerpoint/2010/main" val="672815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Text: Point the Second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Consider also the following in the context of Elizabeth Gilbert’s “Your Elusive Creative Genius”</a:t>
            </a:r>
          </a:p>
          <a:p>
            <a:pPr marL="0" indent="0">
              <a:buNone/>
            </a:pPr>
            <a:r>
              <a:rPr lang="en-US" dirty="0"/>
              <a:t>“Aren’t you afraid?”</a:t>
            </a:r>
          </a:p>
          <a:p>
            <a:pPr marL="0" indent="0">
              <a:buNone/>
            </a:pPr>
            <a:r>
              <a:rPr lang="en-US" dirty="0"/>
              <a:t>(The whole talk can be watched here: </a:t>
            </a:r>
            <a:r>
              <a:rPr lang="en-US" dirty="0">
                <a:hlinkClick r:id="rId2"/>
              </a:rPr>
              <a:t>https://www.ted.com/talks/elizabeth_gilbert_your_elusive_creative_genius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084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two texts in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encountered these two texts at a remarkable point, during which I was just beginning to teach college composition.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69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two texts in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encountered these two texts at a remarkable point, during which I was just beginning to teach college composition. </a:t>
            </a:r>
          </a:p>
          <a:p>
            <a:pPr marL="0" indent="0">
              <a:buNone/>
            </a:pPr>
            <a:r>
              <a:rPr lang="en-US" dirty="0"/>
              <a:t>They challenged me to answer a (not so) simple question: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30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two texts in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encountered these two texts at a remarkable point, during which I was just beginning to teach college composition. </a:t>
            </a:r>
          </a:p>
          <a:p>
            <a:pPr marL="0" indent="0">
              <a:buNone/>
            </a:pPr>
            <a:r>
              <a:rPr lang="en-US" dirty="0"/>
              <a:t>They challenged me to answer a (not so) simple question:</a:t>
            </a:r>
          </a:p>
          <a:p>
            <a:pPr marL="0" indent="0">
              <a:buNone/>
            </a:pPr>
            <a:r>
              <a:rPr lang="en-US" dirty="0"/>
              <a:t>What do I hope to accomplish?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77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two texts in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part, the answer becomes to find ways to encourage trusting beyond self—that ideas seek form.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05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two texts in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And writers need trust in themselves as much as the ideas that come to them.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25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forward.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Gordon reflects, </a:t>
            </a:r>
          </a:p>
          <a:p>
            <a:pPr marL="0" indent="0">
              <a:buNone/>
            </a:pPr>
            <a:r>
              <a:rPr lang="en-US" dirty="0"/>
              <a:t>“Those lyrics coupled with the constant thoughts about the story I would tell for my</a:t>
            </a:r>
          </a:p>
          <a:p>
            <a:pPr marL="0" indent="0">
              <a:buNone/>
            </a:pPr>
            <a:r>
              <a:rPr lang="en-US" dirty="0"/>
              <a:t>Visual Op-Ed made me realize that I – and so many others – had a story that needed to be told:</a:t>
            </a:r>
          </a:p>
          <a:p>
            <a:pPr marL="0" indent="0">
              <a:buNone/>
            </a:pPr>
            <a:r>
              <a:rPr lang="en-US" dirty="0"/>
              <a:t>the tale of domestic abuse. Within the ten minutes that remained of my drive, I had the entire</a:t>
            </a:r>
          </a:p>
          <a:p>
            <a:pPr marL="0" indent="0">
              <a:buNone/>
            </a:pPr>
            <a:r>
              <a:rPr lang="en-US" dirty="0"/>
              <a:t>story outlined in my head.”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008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forward.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And a response unfolds . . . Regain trust. I am reminded.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1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forward.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am reminded to revisit a story. In so doing, to not say “sorry.”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34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forward.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am reminded to say thanks . . . for the courage to tell her story, to challenge the reader, and to not stop there.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93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writers . . 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. . .will, I hope, also tell their stories. Inspired to follow Gordon’s example.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090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0006-9938-45B7-B961-CA23A97C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Gordon as writer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4D16-51EE-4995-A53D-F64A1F810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76981"/>
            <a:ext cx="8946541" cy="18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look forward to seeing what Gordon writes next; I can but hope she continues to give voice, to give directions, to give examples.</a:t>
            </a:r>
          </a:p>
          <a:p>
            <a:pPr marL="0" indent="0">
              <a:buNone/>
            </a:pPr>
            <a:r>
              <a:rPr lang="en-US" dirty="0"/>
              <a:t>To challenge us all.</a:t>
            </a:r>
          </a:p>
        </p:txBody>
      </p:sp>
    </p:spTree>
    <p:extLst>
      <p:ext uri="{BB962C8B-B14F-4D97-AF65-F5344CB8AC3E}">
        <p14:creationId xmlns:p14="http://schemas.microsoft.com/office/powerpoint/2010/main" val="30225006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</TotalTime>
  <Words>805</Words>
  <Application>Microsoft Office PowerPoint</Application>
  <PresentationFormat>Widescreen</PresentationFormat>
  <Paragraphs>73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Ion</vt:lpstr>
      <vt:lpstr>After Opening: A Response to Nikki Gordon </vt:lpstr>
      <vt:lpstr>Please view in Presenter Mode</vt:lpstr>
      <vt:lpstr>On Responding</vt:lpstr>
      <vt:lpstr>On Responding</vt:lpstr>
      <vt:lpstr>On Responding </vt:lpstr>
      <vt:lpstr>On Responding</vt:lpstr>
      <vt:lpstr>A Response</vt:lpstr>
      <vt:lpstr>A Response</vt:lpstr>
      <vt:lpstr>A Response</vt:lpstr>
      <vt:lpstr>A Response</vt:lpstr>
      <vt:lpstr>A Response</vt:lpstr>
      <vt:lpstr>A Response </vt:lpstr>
      <vt:lpstr>A Story</vt:lpstr>
      <vt:lpstr>A Story</vt:lpstr>
      <vt:lpstr>A Text: Point the First</vt:lpstr>
      <vt:lpstr>A Text: Point the Second</vt:lpstr>
      <vt:lpstr>These two texts in context</vt:lpstr>
      <vt:lpstr>These two texts in context</vt:lpstr>
      <vt:lpstr>These two texts in context</vt:lpstr>
      <vt:lpstr>These two texts in context</vt:lpstr>
      <vt:lpstr>These two texts in context</vt:lpstr>
      <vt:lpstr>Flash forward. . .</vt:lpstr>
      <vt:lpstr>Flash forward. . .</vt:lpstr>
      <vt:lpstr>Flash forward. . .</vt:lpstr>
      <vt:lpstr>Flash forward. . .</vt:lpstr>
      <vt:lpstr>Other writers . . . </vt:lpstr>
      <vt:lpstr>Gordon as writer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Opening: A Response to Nikki Gordan</dc:title>
  <dc:creator>Southergill, Glen</dc:creator>
  <cp:lastModifiedBy>Alison Witte</cp:lastModifiedBy>
  <cp:revision>10</cp:revision>
  <dcterms:created xsi:type="dcterms:W3CDTF">2020-08-14T19:54:42Z</dcterms:created>
  <dcterms:modified xsi:type="dcterms:W3CDTF">2020-08-28T14:22:24Z</dcterms:modified>
</cp:coreProperties>
</file>