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107"/>
  </p:notesMasterIdLst>
  <p:sldIdLst>
    <p:sldId id="256" r:id="rId2"/>
    <p:sldId id="257" r:id="rId3"/>
    <p:sldId id="258" r:id="rId4"/>
    <p:sldId id="261" r:id="rId5"/>
    <p:sldId id="264" r:id="rId6"/>
    <p:sldId id="265" r:id="rId7"/>
    <p:sldId id="266" r:id="rId8"/>
    <p:sldId id="267" r:id="rId9"/>
    <p:sldId id="268" r:id="rId10"/>
    <p:sldId id="269" r:id="rId11"/>
    <p:sldId id="270" r:id="rId12"/>
    <p:sldId id="271" r:id="rId13"/>
    <p:sldId id="272" r:id="rId14"/>
    <p:sldId id="273" r:id="rId15"/>
    <p:sldId id="274" r:id="rId16"/>
    <p:sldId id="275" r:id="rId17"/>
    <p:sldId id="276" r:id="rId18"/>
    <p:sldId id="260" r:id="rId19"/>
    <p:sldId id="277" r:id="rId20"/>
    <p:sldId id="278" r:id="rId21"/>
    <p:sldId id="279" r:id="rId22"/>
    <p:sldId id="282" r:id="rId23"/>
    <p:sldId id="280" r:id="rId24"/>
    <p:sldId id="281" r:id="rId25"/>
    <p:sldId id="283" r:id="rId26"/>
    <p:sldId id="284" r:id="rId27"/>
    <p:sldId id="285" r:id="rId28"/>
    <p:sldId id="286" r:id="rId29"/>
    <p:sldId id="297" r:id="rId30"/>
    <p:sldId id="287" r:id="rId31"/>
    <p:sldId id="288" r:id="rId32"/>
    <p:sldId id="289" r:id="rId33"/>
    <p:sldId id="290" r:id="rId34"/>
    <p:sldId id="291" r:id="rId35"/>
    <p:sldId id="292" r:id="rId36"/>
    <p:sldId id="293" r:id="rId37"/>
    <p:sldId id="294" r:id="rId38"/>
    <p:sldId id="295" r:id="rId39"/>
    <p:sldId id="296" r:id="rId40"/>
    <p:sldId id="298" r:id="rId41"/>
    <p:sldId id="299" r:id="rId42"/>
    <p:sldId id="300" r:id="rId43"/>
    <p:sldId id="301" r:id="rId44"/>
    <p:sldId id="302" r:id="rId45"/>
    <p:sldId id="303" r:id="rId46"/>
    <p:sldId id="304" r:id="rId47"/>
    <p:sldId id="305" r:id="rId48"/>
    <p:sldId id="306" r:id="rId49"/>
    <p:sldId id="307" r:id="rId50"/>
    <p:sldId id="308" r:id="rId51"/>
    <p:sldId id="309" r:id="rId52"/>
    <p:sldId id="310" r:id="rId53"/>
    <p:sldId id="311" r:id="rId54"/>
    <p:sldId id="312" r:id="rId55"/>
    <p:sldId id="313" r:id="rId56"/>
    <p:sldId id="341" r:id="rId57"/>
    <p:sldId id="342" r:id="rId58"/>
    <p:sldId id="343" r:id="rId59"/>
    <p:sldId id="319" r:id="rId60"/>
    <p:sldId id="320" r:id="rId61"/>
    <p:sldId id="321" r:id="rId62"/>
    <p:sldId id="361" r:id="rId63"/>
    <p:sldId id="362" r:id="rId64"/>
    <p:sldId id="363" r:id="rId65"/>
    <p:sldId id="364" r:id="rId66"/>
    <p:sldId id="365" r:id="rId67"/>
    <p:sldId id="366" r:id="rId68"/>
    <p:sldId id="367" r:id="rId69"/>
    <p:sldId id="368" r:id="rId70"/>
    <p:sldId id="369" r:id="rId71"/>
    <p:sldId id="370" r:id="rId72"/>
    <p:sldId id="371" r:id="rId73"/>
    <p:sldId id="315" r:id="rId74"/>
    <p:sldId id="323" r:id="rId75"/>
    <p:sldId id="259" r:id="rId76"/>
    <p:sldId id="316" r:id="rId77"/>
    <p:sldId id="372" r:id="rId78"/>
    <p:sldId id="317" r:id="rId79"/>
    <p:sldId id="324" r:id="rId80"/>
    <p:sldId id="318" r:id="rId81"/>
    <p:sldId id="352" r:id="rId82"/>
    <p:sldId id="325" r:id="rId83"/>
    <p:sldId id="326" r:id="rId84"/>
    <p:sldId id="353" r:id="rId85"/>
    <p:sldId id="327" r:id="rId86"/>
    <p:sldId id="328" r:id="rId87"/>
    <p:sldId id="329" r:id="rId88"/>
    <p:sldId id="330" r:id="rId89"/>
    <p:sldId id="331" r:id="rId90"/>
    <p:sldId id="332" r:id="rId91"/>
    <p:sldId id="333" r:id="rId92"/>
    <p:sldId id="334" r:id="rId93"/>
    <p:sldId id="335" r:id="rId94"/>
    <p:sldId id="336" r:id="rId95"/>
    <p:sldId id="337" r:id="rId96"/>
    <p:sldId id="338" r:id="rId97"/>
    <p:sldId id="339" r:id="rId98"/>
    <p:sldId id="354" r:id="rId99"/>
    <p:sldId id="355" r:id="rId100"/>
    <p:sldId id="356" r:id="rId101"/>
    <p:sldId id="357" r:id="rId102"/>
    <p:sldId id="358" r:id="rId103"/>
    <p:sldId id="359" r:id="rId104"/>
    <p:sldId id="360" r:id="rId105"/>
    <p:sldId id="340" r:id="rId10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F959B"/>
    <a:srgbClr val="2B2B2D"/>
    <a:srgbClr val="25252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3528" autoAdjust="0"/>
    <p:restoredTop sz="93792" autoAdjust="0"/>
  </p:normalViewPr>
  <p:slideViewPr>
    <p:cSldViewPr snapToGrid="0">
      <p:cViewPr varScale="1">
        <p:scale>
          <a:sx n="75" d="100"/>
          <a:sy n="75" d="100"/>
        </p:scale>
        <p:origin x="48" y="101"/>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notesMaster" Target="notesMasters/notesMaster1.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presProps" Target="pres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viewProps" Target="view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03275A-700A-4E18-9427-FFE44F950220}" type="datetimeFigureOut">
              <a:rPr lang="en-US" smtClean="0"/>
              <a:t>8/18/2020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6EDDA3-B215-42C9-BFDE-A3C4D323687F}" type="slidenum">
              <a:rPr lang="en-US" smtClean="0"/>
              <a:t>‹#›</a:t>
            </a:fld>
            <a:endParaRPr lang="en-US"/>
          </a:p>
        </p:txBody>
      </p:sp>
    </p:spTree>
    <p:extLst>
      <p:ext uri="{BB962C8B-B14F-4D97-AF65-F5344CB8AC3E}">
        <p14:creationId xmlns:p14="http://schemas.microsoft.com/office/powerpoint/2010/main" val="14649793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59833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FA0A553-7729-493B-B06B-829FA6117DA1}" type="datetimeFigureOut">
              <a:rPr lang="en-US" smtClean="0"/>
              <a:t>8/18/2020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8DDA62-386F-4E06-AC50-29CD75C71480}" type="slidenum">
              <a:rPr lang="en-US" smtClean="0"/>
              <a:t>‹#›</a:t>
            </a:fld>
            <a:endParaRPr lang="en-US"/>
          </a:p>
        </p:txBody>
      </p:sp>
    </p:spTree>
    <p:extLst>
      <p:ext uri="{BB962C8B-B14F-4D97-AF65-F5344CB8AC3E}">
        <p14:creationId xmlns:p14="http://schemas.microsoft.com/office/powerpoint/2010/main" val="2714246713"/>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FA0A553-7729-493B-B06B-829FA6117DA1}" type="datetimeFigureOut">
              <a:rPr lang="en-US" smtClean="0"/>
              <a:t>8/18/2020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8DDA62-386F-4E06-AC50-29CD75C71480}" type="slidenum">
              <a:rPr lang="en-US" smtClean="0"/>
              <a:t>‹#›</a:t>
            </a:fld>
            <a:endParaRPr lang="en-US"/>
          </a:p>
        </p:txBody>
      </p:sp>
    </p:spTree>
    <p:extLst>
      <p:ext uri="{BB962C8B-B14F-4D97-AF65-F5344CB8AC3E}">
        <p14:creationId xmlns:p14="http://schemas.microsoft.com/office/powerpoint/2010/main" val="26019789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589879"/>
            <a:ext cx="9590550"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FA0A553-7729-493B-B06B-829FA6117DA1}" type="datetimeFigureOut">
              <a:rPr lang="en-US" smtClean="0"/>
              <a:t>8/18/2020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8DDA62-386F-4E06-AC50-29CD75C71480}" type="slidenum">
              <a:rPr lang="en-US" smtClean="0"/>
              <a:t>‹#›</a:t>
            </a:fld>
            <a:endParaRPr lang="en-US"/>
          </a:p>
        </p:txBody>
      </p:sp>
    </p:spTree>
    <p:extLst>
      <p:ext uri="{BB962C8B-B14F-4D97-AF65-F5344CB8AC3E}">
        <p14:creationId xmlns:p14="http://schemas.microsoft.com/office/powerpoint/2010/main" val="2663483474"/>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1732449"/>
            <a:ext cx="5060497" cy="4058750"/>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2892" y="1732449"/>
            <a:ext cx="5064665" cy="405875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FA0A553-7729-493B-B06B-829FA6117DA1}" type="datetimeFigureOut">
              <a:rPr lang="en-US" smtClean="0"/>
              <a:t>8/18/2020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8DDA62-386F-4E06-AC50-29CD75C71480}" type="slidenum">
              <a:rPr lang="en-US" smtClean="0"/>
              <a:t>‹#›</a:t>
            </a:fld>
            <a:endParaRPr lang="en-US"/>
          </a:p>
        </p:txBody>
      </p:sp>
    </p:spTree>
    <p:extLst>
      <p:ext uri="{BB962C8B-B14F-4D97-AF65-F5344CB8AC3E}">
        <p14:creationId xmlns:p14="http://schemas.microsoft.com/office/powerpoint/2010/main" val="29943942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89072" cy="4148769"/>
          </a:xfrm>
          <a:prstGeom prst="rect">
            <a:avLst/>
          </a:prstGeom>
        </p:spPr>
      </p:pic>
      <p:pic>
        <p:nvPicPr>
          <p:cNvPr id="21" name="Picture 20"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8485" y="1734506"/>
            <a:ext cx="5089072" cy="4148769"/>
          </a:xfrm>
          <a:prstGeom prst="rect">
            <a:avLst/>
          </a:prstGeom>
        </p:spPr>
      </p:pic>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05872" y="1835254"/>
            <a:ext cx="4876344"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05872" y="2380137"/>
            <a:ext cx="4876344"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94967" y="1835254"/>
            <a:ext cx="4895330"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94967" y="2380137"/>
            <a:ext cx="4895330"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FA0A553-7729-493B-B06B-829FA6117DA1}" type="datetimeFigureOut">
              <a:rPr lang="en-US" smtClean="0"/>
              <a:t>8/18/2020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B8DDA62-386F-4E06-AC50-29CD75C71480}" type="slidenum">
              <a:rPr lang="en-US" smtClean="0"/>
              <a:t>‹#›</a:t>
            </a:fld>
            <a:endParaRPr lang="en-US"/>
          </a:p>
        </p:txBody>
      </p:sp>
    </p:spTree>
    <p:extLst>
      <p:ext uri="{BB962C8B-B14F-4D97-AF65-F5344CB8AC3E}">
        <p14:creationId xmlns:p14="http://schemas.microsoft.com/office/powerpoint/2010/main" val="4288157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FA0A553-7729-493B-B06B-829FA6117DA1}" type="datetimeFigureOut">
              <a:rPr lang="en-US" smtClean="0"/>
              <a:t>8/18/2020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B8DDA62-386F-4E06-AC50-29CD75C71480}" type="slidenum">
              <a:rPr lang="en-US" smtClean="0"/>
              <a:t>‹#›</a:t>
            </a:fld>
            <a:endParaRPr lang="en-US"/>
          </a:p>
        </p:txBody>
      </p:sp>
    </p:spTree>
    <p:extLst>
      <p:ext uri="{BB962C8B-B14F-4D97-AF65-F5344CB8AC3E}">
        <p14:creationId xmlns:p14="http://schemas.microsoft.com/office/powerpoint/2010/main" val="37939670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A0A553-7729-493B-B06B-829FA6117DA1}" type="datetimeFigureOut">
              <a:rPr lang="en-US" smtClean="0"/>
              <a:t>8/18/2020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B8DDA62-386F-4E06-AC50-29CD75C71480}" type="slidenum">
              <a:rPr lang="en-US" smtClean="0"/>
              <a:t>‹#›</a:t>
            </a:fld>
            <a:endParaRPr lang="en-US"/>
          </a:p>
        </p:txBody>
      </p:sp>
    </p:spTree>
    <p:extLst>
      <p:ext uri="{BB962C8B-B14F-4D97-AF65-F5344CB8AC3E}">
        <p14:creationId xmlns:p14="http://schemas.microsoft.com/office/powerpoint/2010/main" val="21620544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1816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431518"/>
            <a:ext cx="3706889"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FA0A553-7729-493B-B06B-829FA6117DA1}" type="datetimeFigureOut">
              <a:rPr lang="en-US" smtClean="0"/>
              <a:t>8/18/2020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8DDA62-386F-4E06-AC50-29CD75C71480}" type="slidenum">
              <a:rPr lang="en-US" smtClean="0"/>
              <a:t>‹#›</a:t>
            </a:fld>
            <a:endParaRPr lang="en-US"/>
          </a:p>
        </p:txBody>
      </p:sp>
    </p:spTree>
    <p:extLst>
      <p:ext uri="{BB962C8B-B14F-4D97-AF65-F5344CB8AC3E}">
        <p14:creationId xmlns:p14="http://schemas.microsoft.com/office/powerpoint/2010/main" val="20837444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609923"/>
            <a:ext cx="5934949" cy="1829338"/>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913795" y="2439261"/>
            <a:ext cx="5934949"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FA0A553-7729-493B-B06B-829FA6117DA1}" type="datetimeFigureOut">
              <a:rPr lang="en-US" smtClean="0"/>
              <a:t>8/18/2020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8DDA62-386F-4E06-AC50-29CD75C71480}" type="slidenum">
              <a:rPr lang="en-US" smtClean="0"/>
              <a:t>‹#›</a:t>
            </a:fld>
            <a:endParaRPr lang="en-US"/>
          </a:p>
        </p:txBody>
      </p:sp>
    </p:spTree>
    <p:extLst>
      <p:ext uri="{BB962C8B-B14F-4D97-AF65-F5344CB8AC3E}">
        <p14:creationId xmlns:p14="http://schemas.microsoft.com/office/powerpoint/2010/main" val="42393155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5376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FA0A553-7729-493B-B06B-829FA6117DA1}" type="datetimeFigureOut">
              <a:rPr lang="en-US" smtClean="0"/>
              <a:t>8/18/2020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8DDA62-386F-4E06-AC50-29CD75C71480}" type="slidenum">
              <a:rPr lang="en-US" smtClean="0"/>
              <a:t>‹#›</a:t>
            </a:fld>
            <a:endParaRPr lang="en-US"/>
          </a:p>
        </p:txBody>
      </p:sp>
    </p:spTree>
    <p:extLst>
      <p:ext uri="{BB962C8B-B14F-4D97-AF65-F5344CB8AC3E}">
        <p14:creationId xmlns:p14="http://schemas.microsoft.com/office/powerpoint/2010/main" val="19027596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FA0A553-7729-493B-B06B-829FA6117DA1}" type="datetimeFigureOut">
              <a:rPr lang="en-US" smtClean="0"/>
              <a:t>8/18/2020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8DDA62-386F-4E06-AC50-29CD75C71480}" type="slidenum">
              <a:rPr lang="en-US" smtClean="0"/>
              <a:t>‹#›</a:t>
            </a:fld>
            <a:endParaRPr lang="en-US"/>
          </a:p>
        </p:txBody>
      </p:sp>
    </p:spTree>
    <p:extLst>
      <p:ext uri="{BB962C8B-B14F-4D97-AF65-F5344CB8AC3E}">
        <p14:creationId xmlns:p14="http://schemas.microsoft.com/office/powerpoint/2010/main" val="5055600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FA0A553-7729-493B-B06B-829FA6117DA1}" type="datetimeFigureOut">
              <a:rPr lang="en-US" smtClean="0"/>
              <a:t>8/18/2020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8DDA62-386F-4E06-AC50-29CD75C71480}" type="slidenum">
              <a:rPr lang="en-US" smtClean="0"/>
              <a:t>‹#›</a:t>
            </a:fld>
            <a:endParaRPr lang="en-US"/>
          </a:p>
        </p:txBody>
      </p:sp>
      <p:sp>
        <p:nvSpPr>
          <p:cNvPr id="11" name="TextBox 10"/>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0474127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FA0A553-7729-493B-B06B-829FA6117DA1}" type="datetimeFigureOut">
              <a:rPr lang="en-US" smtClean="0"/>
              <a:t>8/18/2020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8DDA62-386F-4E06-AC50-29CD75C71480}" type="slidenum">
              <a:rPr lang="en-US" smtClean="0"/>
              <a:t>‹#›</a:t>
            </a:fld>
            <a:endParaRPr lang="en-US"/>
          </a:p>
        </p:txBody>
      </p:sp>
    </p:spTree>
    <p:extLst>
      <p:ext uri="{BB962C8B-B14F-4D97-AF65-F5344CB8AC3E}">
        <p14:creationId xmlns:p14="http://schemas.microsoft.com/office/powerpoint/2010/main" val="26492209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6711"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43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66572"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66572"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8FA0A553-7729-493B-B06B-829FA6117DA1}" type="datetimeFigureOut">
              <a:rPr lang="en-US" smtClean="0"/>
              <a:t>8/18/2020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B8DDA62-386F-4E06-AC50-29CD75C71480}" type="slidenum">
              <a:rPr lang="en-US" smtClean="0"/>
              <a:t>‹#›</a:t>
            </a:fld>
            <a:endParaRPr lang="en-US"/>
          </a:p>
        </p:txBody>
      </p:sp>
    </p:spTree>
    <p:extLst>
      <p:ext uri="{BB962C8B-B14F-4D97-AF65-F5344CB8AC3E}">
        <p14:creationId xmlns:p14="http://schemas.microsoft.com/office/powerpoint/2010/main" val="41010645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480368"/>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435" y="4480367"/>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66572" y="4480365"/>
            <a:ext cx="3300984"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8FA0A553-7729-493B-B06B-829FA6117DA1}" type="datetimeFigureOut">
              <a:rPr lang="en-US" smtClean="0"/>
              <a:t>8/18/2020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B8DDA62-386F-4E06-AC50-29CD75C71480}" type="slidenum">
              <a:rPr lang="en-US" smtClean="0"/>
              <a:t>‹#›</a:t>
            </a:fld>
            <a:endParaRPr lang="en-US"/>
          </a:p>
        </p:txBody>
      </p:sp>
    </p:spTree>
    <p:extLst>
      <p:ext uri="{BB962C8B-B14F-4D97-AF65-F5344CB8AC3E}">
        <p14:creationId xmlns:p14="http://schemas.microsoft.com/office/powerpoint/2010/main" val="37284669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FA0A553-7729-493B-B06B-829FA6117DA1}" type="datetimeFigureOut">
              <a:rPr lang="en-US" smtClean="0"/>
              <a:t>8/18/2020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8DDA62-386F-4E06-AC50-29CD75C71480}" type="slidenum">
              <a:rPr lang="en-US" smtClean="0"/>
              <a:t>‹#›</a:t>
            </a:fld>
            <a:endParaRPr lang="en-US"/>
          </a:p>
        </p:txBody>
      </p:sp>
    </p:spTree>
    <p:extLst>
      <p:ext uri="{BB962C8B-B14F-4D97-AF65-F5344CB8AC3E}">
        <p14:creationId xmlns:p14="http://schemas.microsoft.com/office/powerpoint/2010/main" val="42596370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FA0A553-7729-493B-B06B-829FA6117DA1}" type="datetimeFigureOut">
              <a:rPr lang="en-US" smtClean="0"/>
              <a:t>8/18/2020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8DDA62-386F-4E06-AC50-29CD75C71480}" type="slidenum">
              <a:rPr lang="en-US" smtClean="0"/>
              <a:t>‹#›</a:t>
            </a:fld>
            <a:endParaRPr lang="en-US"/>
          </a:p>
        </p:txBody>
      </p:sp>
    </p:spTree>
    <p:extLst>
      <p:ext uri="{BB962C8B-B14F-4D97-AF65-F5344CB8AC3E}">
        <p14:creationId xmlns:p14="http://schemas.microsoft.com/office/powerpoint/2010/main" val="1023805469"/>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1732449"/>
            <a:ext cx="1035376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8FA0A553-7729-493B-B06B-829FA6117DA1}" type="datetimeFigureOut">
              <a:rPr lang="en-US" smtClean="0"/>
              <a:t>8/18/2020</a:t>
            </a:fld>
            <a:endParaRPr lang="en-US"/>
          </a:p>
        </p:txBody>
      </p:sp>
      <p:sp>
        <p:nvSpPr>
          <p:cNvPr id="5" name="Footer Placeholder 4"/>
          <p:cNvSpPr>
            <a:spLocks noGrp="1"/>
          </p:cNvSpPr>
          <p:nvPr>
            <p:ph type="ftr" sz="quarter" idx="3"/>
          </p:nvPr>
        </p:nvSpPr>
        <p:spPr>
          <a:xfrm>
            <a:off x="913795" y="5883275"/>
            <a:ext cx="6672865"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endParaRPr lang="en-US"/>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5B8DDA62-386F-4E06-AC50-29CD75C71480}" type="slidenum">
              <a:rPr lang="en-US" smtClean="0"/>
              <a:t>‹#›</a:t>
            </a:fld>
            <a:endParaRPr lang="en-US"/>
          </a:p>
        </p:txBody>
      </p:sp>
    </p:spTree>
    <p:extLst>
      <p:ext uri="{BB962C8B-B14F-4D97-AF65-F5344CB8AC3E}">
        <p14:creationId xmlns:p14="http://schemas.microsoft.com/office/powerpoint/2010/main" val="1681530734"/>
      </p:ext>
    </p:extLst>
  </p:cSld>
  <p:clrMap bg1="dk1" tx1="lt1" bg2="dk2" tx2="lt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Lst>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hyperlink" Target="https://www.youtube.com/watch?v=bP4Yr8bGuDQ" TargetMode="External"/><Relationship Id="rId2" Type="http://schemas.openxmlformats.org/officeDocument/2006/relationships/hyperlink" Target="https://www.facebook.com/Leachville-Gym-Project-2202233439827975/" TargetMode="External"/><Relationship Id="rId1" Type="http://schemas.openxmlformats.org/officeDocument/2006/relationships/slideLayout" Target="../slideLayouts/slideLayout7.xml"/><Relationship Id="rId4" Type="http://schemas.openxmlformats.org/officeDocument/2006/relationships/hyperlink" Target="https://www.youtube.com/watch?v=h2aTxmwRiJQ"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F682158-5CC4-45E9-B74E-C9AB5DF49F85}"/>
              </a:ext>
            </a:extLst>
          </p:cNvPr>
          <p:cNvSpPr txBox="1"/>
          <p:nvPr/>
        </p:nvSpPr>
        <p:spPr>
          <a:xfrm>
            <a:off x="1381273" y="2222500"/>
            <a:ext cx="9440034" cy="1015663"/>
          </a:xfrm>
          <a:prstGeom prst="rect">
            <a:avLst/>
          </a:prstGeom>
          <a:noFill/>
          <a:ln w="76200">
            <a:solidFill>
              <a:schemeClr val="tx1"/>
            </a:solidFill>
          </a:ln>
        </p:spPr>
        <p:txBody>
          <a:bodyPr wrap="square" rtlCol="0">
            <a:spAutoFit/>
          </a:bodyPr>
          <a:lstStyle/>
          <a:p>
            <a:pPr algn="ctr"/>
            <a:r>
              <a:rPr lang="en-US" sz="6000" dirty="0"/>
              <a:t>OPEN THE BOX</a:t>
            </a:r>
          </a:p>
        </p:txBody>
      </p:sp>
      <p:sp>
        <p:nvSpPr>
          <p:cNvPr id="3" name="Subtitle 2">
            <a:extLst>
              <a:ext uri="{FF2B5EF4-FFF2-40B4-BE49-F238E27FC236}">
                <a16:creationId xmlns:a16="http://schemas.microsoft.com/office/drawing/2014/main" id="{B31FD619-5504-4349-A169-2B1B14FB4429}"/>
              </a:ext>
            </a:extLst>
          </p:cNvPr>
          <p:cNvSpPr>
            <a:spLocks noGrp="1"/>
          </p:cNvSpPr>
          <p:nvPr>
            <p:ph type="subTitle" idx="1"/>
          </p:nvPr>
        </p:nvSpPr>
        <p:spPr>
          <a:solidFill>
            <a:schemeClr val="tx1"/>
          </a:solidFill>
        </p:spPr>
        <p:txBody>
          <a:bodyPr>
            <a:noAutofit/>
          </a:bodyPr>
          <a:lstStyle/>
          <a:p>
            <a:r>
              <a:rPr lang="en-US" sz="3200" dirty="0">
                <a:solidFill>
                  <a:schemeClr val="bg1"/>
                </a:solidFill>
              </a:rPr>
              <a:t>Please View This Op-Ed in “Presentation Mode” for the Full Experience.</a:t>
            </a:r>
          </a:p>
        </p:txBody>
      </p:sp>
    </p:spTree>
    <p:extLst>
      <p:ext uri="{BB962C8B-B14F-4D97-AF65-F5344CB8AC3E}">
        <p14:creationId xmlns:p14="http://schemas.microsoft.com/office/powerpoint/2010/main" val="3153417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randombar(horizontal)">
                                      <p:cBhvr>
                                        <p:cTn id="12" dur="1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bg/>
                                          </p:spTgt>
                                        </p:tgtEl>
                                        <p:attrNameLst>
                                          <p:attrName>style.visibility</p:attrName>
                                        </p:attrNameLst>
                                      </p:cBhvr>
                                      <p:to>
                                        <p:strVal val="visible"/>
                                      </p:to>
                                    </p:set>
                                    <p:animEffect transition="in" filter="fade">
                                      <p:cBhvr>
                                        <p:cTn id="17" dur="500"/>
                                        <p:tgtEl>
                                          <p:spTgt spid="3">
                                            <p:bg/>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Effect transition="in" filter="fade">
                                      <p:cBhvr>
                                        <p:cTn id="2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build="p"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C872454-32F1-431C-9A18-E330811BD00B}"/>
              </a:ext>
            </a:extLst>
          </p:cNvPr>
          <p:cNvSpPr txBox="1"/>
          <p:nvPr/>
        </p:nvSpPr>
        <p:spPr>
          <a:xfrm>
            <a:off x="1600200" y="2459504"/>
            <a:ext cx="2019300" cy="1015663"/>
          </a:xfrm>
          <a:prstGeom prst="rect">
            <a:avLst/>
          </a:prstGeom>
          <a:noFill/>
        </p:spPr>
        <p:txBody>
          <a:bodyPr wrap="square" rtlCol="0">
            <a:spAutoFit/>
          </a:bodyPr>
          <a:lstStyle/>
          <a:p>
            <a:r>
              <a:rPr lang="en-US" sz="6000" dirty="0"/>
              <a:t>What</a:t>
            </a:r>
          </a:p>
        </p:txBody>
      </p:sp>
      <p:sp>
        <p:nvSpPr>
          <p:cNvPr id="19" name="TextBox 18">
            <a:extLst>
              <a:ext uri="{FF2B5EF4-FFF2-40B4-BE49-F238E27FC236}">
                <a16:creationId xmlns:a16="http://schemas.microsoft.com/office/drawing/2014/main" id="{A97C7504-9E25-4949-AD13-22126458C2CE}"/>
              </a:ext>
            </a:extLst>
          </p:cNvPr>
          <p:cNvSpPr txBox="1"/>
          <p:nvPr/>
        </p:nvSpPr>
        <p:spPr>
          <a:xfrm>
            <a:off x="3619500" y="2459504"/>
            <a:ext cx="2481263" cy="1015663"/>
          </a:xfrm>
          <a:prstGeom prst="rect">
            <a:avLst/>
          </a:prstGeom>
          <a:noFill/>
        </p:spPr>
        <p:txBody>
          <a:bodyPr wrap="square" rtlCol="0">
            <a:spAutoFit/>
          </a:bodyPr>
          <a:lstStyle/>
          <a:p>
            <a:r>
              <a:rPr lang="en-US" sz="6000" dirty="0"/>
              <a:t>words</a:t>
            </a:r>
          </a:p>
        </p:txBody>
      </p:sp>
      <p:sp>
        <p:nvSpPr>
          <p:cNvPr id="20" name="TextBox 19">
            <a:extLst>
              <a:ext uri="{FF2B5EF4-FFF2-40B4-BE49-F238E27FC236}">
                <a16:creationId xmlns:a16="http://schemas.microsoft.com/office/drawing/2014/main" id="{B54DD529-850C-4D88-B75C-29FB04984CBF}"/>
              </a:ext>
            </a:extLst>
          </p:cNvPr>
          <p:cNvSpPr txBox="1"/>
          <p:nvPr/>
        </p:nvSpPr>
        <p:spPr>
          <a:xfrm>
            <a:off x="5772150" y="2456168"/>
            <a:ext cx="4819649" cy="1015663"/>
          </a:xfrm>
          <a:prstGeom prst="rect">
            <a:avLst/>
          </a:prstGeom>
          <a:noFill/>
        </p:spPr>
        <p:txBody>
          <a:bodyPr wrap="square" rtlCol="0">
            <a:spAutoFit/>
          </a:bodyPr>
          <a:lstStyle/>
          <a:p>
            <a:r>
              <a:rPr lang="en-US" sz="6000" dirty="0"/>
              <a:t>come to mind</a:t>
            </a:r>
          </a:p>
        </p:txBody>
      </p:sp>
      <p:sp>
        <p:nvSpPr>
          <p:cNvPr id="10" name="TextBox 9">
            <a:extLst>
              <a:ext uri="{FF2B5EF4-FFF2-40B4-BE49-F238E27FC236}">
                <a16:creationId xmlns:a16="http://schemas.microsoft.com/office/drawing/2014/main" id="{A3F8FDDB-0F8B-4E8A-B200-3BB972243001}"/>
              </a:ext>
            </a:extLst>
          </p:cNvPr>
          <p:cNvSpPr txBox="1"/>
          <p:nvPr/>
        </p:nvSpPr>
        <p:spPr>
          <a:xfrm>
            <a:off x="1847849" y="3375808"/>
            <a:ext cx="3624261" cy="1015663"/>
          </a:xfrm>
          <a:prstGeom prst="rect">
            <a:avLst/>
          </a:prstGeom>
          <a:noFill/>
        </p:spPr>
        <p:txBody>
          <a:bodyPr wrap="square" rtlCol="0">
            <a:spAutoFit/>
          </a:bodyPr>
          <a:lstStyle/>
          <a:p>
            <a:r>
              <a:rPr lang="en-US" sz="6000" dirty="0"/>
              <a:t>when you</a:t>
            </a:r>
          </a:p>
        </p:txBody>
      </p:sp>
      <p:sp>
        <p:nvSpPr>
          <p:cNvPr id="9" name="TextBox 8">
            <a:extLst>
              <a:ext uri="{FF2B5EF4-FFF2-40B4-BE49-F238E27FC236}">
                <a16:creationId xmlns:a16="http://schemas.microsoft.com/office/drawing/2014/main" id="{0E2C287E-E640-4748-803D-DB69F4235F35}"/>
              </a:ext>
            </a:extLst>
          </p:cNvPr>
          <p:cNvSpPr txBox="1"/>
          <p:nvPr/>
        </p:nvSpPr>
        <p:spPr>
          <a:xfrm>
            <a:off x="5214938" y="3369765"/>
            <a:ext cx="1514475" cy="1015663"/>
          </a:xfrm>
          <a:prstGeom prst="rect">
            <a:avLst/>
          </a:prstGeom>
          <a:noFill/>
        </p:spPr>
        <p:txBody>
          <a:bodyPr wrap="square" rtlCol="0">
            <a:spAutoFit/>
          </a:bodyPr>
          <a:lstStyle/>
          <a:p>
            <a:r>
              <a:rPr lang="en-US" sz="6000" dirty="0"/>
              <a:t>see</a:t>
            </a:r>
          </a:p>
        </p:txBody>
      </p:sp>
      <p:sp>
        <p:nvSpPr>
          <p:cNvPr id="15" name="TextBox 14">
            <a:extLst>
              <a:ext uri="{FF2B5EF4-FFF2-40B4-BE49-F238E27FC236}">
                <a16:creationId xmlns:a16="http://schemas.microsoft.com/office/drawing/2014/main" id="{F4A1CC3B-E8FD-40F6-941B-E0ED1EEBC9A6}"/>
              </a:ext>
            </a:extLst>
          </p:cNvPr>
          <p:cNvSpPr txBox="1"/>
          <p:nvPr/>
        </p:nvSpPr>
        <p:spPr>
          <a:xfrm>
            <a:off x="6400802" y="3376729"/>
            <a:ext cx="3695699" cy="1015663"/>
          </a:xfrm>
          <a:prstGeom prst="rect">
            <a:avLst/>
          </a:prstGeom>
          <a:noFill/>
        </p:spPr>
        <p:txBody>
          <a:bodyPr wrap="square" rtlCol="0">
            <a:spAutoFit/>
          </a:bodyPr>
          <a:lstStyle/>
          <a:p>
            <a:r>
              <a:rPr lang="en-US" sz="6000" dirty="0"/>
              <a:t>this image</a:t>
            </a:r>
          </a:p>
        </p:txBody>
      </p:sp>
      <p:sp>
        <p:nvSpPr>
          <p:cNvPr id="17" name="TextBox 16">
            <a:extLst>
              <a:ext uri="{FF2B5EF4-FFF2-40B4-BE49-F238E27FC236}">
                <a16:creationId xmlns:a16="http://schemas.microsoft.com/office/drawing/2014/main" id="{9433E82C-943C-4C93-9FFD-E23738D10C5A}"/>
              </a:ext>
            </a:extLst>
          </p:cNvPr>
          <p:cNvSpPr txBox="1"/>
          <p:nvPr/>
        </p:nvSpPr>
        <p:spPr>
          <a:xfrm>
            <a:off x="9691688" y="3369882"/>
            <a:ext cx="1171575" cy="1015663"/>
          </a:xfrm>
          <a:prstGeom prst="rect">
            <a:avLst/>
          </a:prstGeom>
          <a:noFill/>
        </p:spPr>
        <p:txBody>
          <a:bodyPr wrap="square" rtlCol="0">
            <a:spAutoFit/>
          </a:bodyPr>
          <a:lstStyle/>
          <a:p>
            <a:r>
              <a:rPr lang="en-US" sz="6000" dirty="0"/>
              <a:t>?</a:t>
            </a:r>
          </a:p>
        </p:txBody>
      </p:sp>
    </p:spTree>
    <p:extLst>
      <p:ext uri="{BB962C8B-B14F-4D97-AF65-F5344CB8AC3E}">
        <p14:creationId xmlns:p14="http://schemas.microsoft.com/office/powerpoint/2010/main" val="3444992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500"/>
                                        <p:tgtEl>
                                          <p:spTgt spid="19"/>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20"/>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9" grpId="0"/>
      <p:bldP spid="20" grpId="0"/>
      <p:bldP spid="10" grpId="0"/>
      <p:bldP spid="9" grpId="0"/>
      <p:bldP spid="15" grpId="0"/>
      <p:bldP spid="1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lastic figurine of the Joker character from Batman encased within a cardboard box with a clear, plastic window for viewing.">
            <a:extLst>
              <a:ext uri="{FF2B5EF4-FFF2-40B4-BE49-F238E27FC236}">
                <a16:creationId xmlns:a16="http://schemas.microsoft.com/office/drawing/2014/main" id="{9BD45EC7-8BE7-4117-A7E2-2BE7309140FA}"/>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4993" b="93915" l="9921" r="89931">
                        <a14:foregroundMark x1="70610" y1="10813" x2="37922" y2="14120"/>
                        <a14:foregroundMark x1="37922" y1="14120" x2="31597" y2="26521"/>
                        <a14:foregroundMark x1="31597" y1="26521" x2="36756" y2="44610"/>
                        <a14:foregroundMark x1="36756" y1="44610" x2="38046" y2="13558"/>
                        <a14:foregroundMark x1="38046" y1="13558" x2="42361" y2="34061"/>
                        <a14:foregroundMark x1="42361" y1="34061" x2="40749" y2="20172"/>
                        <a14:foregroundMark x1="40749" y1="20172" x2="32168" y2="11343"/>
                        <a14:foregroundMark x1="32168" y1="11343" x2="42510" y2="16997"/>
                        <a14:foregroundMark x1="42510" y1="16997" x2="57118" y2="17295"/>
                        <a14:foregroundMark x1="57118" y1="17295" x2="68800" y2="15079"/>
                        <a14:foregroundMark x1="68800" y1="15079" x2="63566" y2="27348"/>
                        <a14:foregroundMark x1="63566" y1="27348" x2="52728" y2="20304"/>
                        <a14:foregroundMark x1="52728" y1="20304" x2="34648" y2="63657"/>
                        <a14:foregroundMark x1="34648" y1="63657" x2="32242" y2="77249"/>
                        <a14:foregroundMark x1="32242" y1="77249" x2="39509" y2="88492"/>
                        <a14:foregroundMark x1="39509" y1="88492" x2="54291" y2="88095"/>
                        <a14:foregroundMark x1="54291" y1="88095" x2="44370" y2="84656"/>
                        <a14:foregroundMark x1="44370" y1="84656" x2="54241" y2="78968"/>
                        <a14:foregroundMark x1="54241" y1="78968" x2="65228" y2="82738"/>
                        <a14:foregroundMark x1="65228" y1="82738" x2="56399" y2="89451"/>
                        <a14:foregroundMark x1="56399" y1="89451" x2="46007" y2="88393"/>
                        <a14:foregroundMark x1="46007" y1="88393" x2="45188" y2="88922"/>
                        <a14:foregroundMark x1="74802" y1="6085" x2="33333" y2="6515"/>
                        <a14:foregroundMark x1="33333" y1="6515" x2="28001" y2="17890"/>
                        <a14:foregroundMark x1="28001" y1="17890" x2="30233" y2="79861"/>
                        <a14:foregroundMark x1="30233" y1="79861" x2="35838" y2="91435"/>
                        <a14:foregroundMark x1="35838" y1="91435" x2="68353" y2="93353"/>
                        <a14:foregroundMark x1="68353" y1="93353" x2="58160" y2="84854"/>
                        <a14:foregroundMark x1="58160" y1="84854" x2="54390" y2="84127"/>
                        <a14:foregroundMark x1="29067" y1="5919" x2="29067" y2="5919"/>
                        <a14:foregroundMark x1="28522" y1="6085" x2="39038" y2="5026"/>
                        <a14:foregroundMark x1="39038" y1="5026" x2="43328" y2="6085"/>
                        <a14:foregroundMark x1="72941" y1="29034" x2="71057" y2="69907"/>
                        <a14:foregroundMark x1="74802" y1="23347" x2="72966" y2="81283"/>
                        <a14:foregroundMark x1="72966" y1="81283" x2="69196" y2="93915"/>
                        <a14:foregroundMark x1="75868" y1="32407" x2="75744" y2="46627"/>
                        <a14:foregroundMark x1="75744" y1="46627" x2="74926" y2="35417"/>
                        <a14:foregroundMark x1="73735" y1="79332" x2="73016" y2="93022"/>
                        <a14:foregroundMark x1="73016" y1="93022" x2="72669" y2="93188"/>
                        <a14:foregroundMark x1="74529" y1="69544" x2="74256" y2="78638"/>
                        <a14:backgroundMark x1="77728" y1="26521" x2="77728" y2="30985"/>
                        <a14:backgroundMark x1="79340" y1="72586" x2="81870" y2="86078"/>
                        <a14:backgroundMark x1="81870" y1="86078" x2="78968" y2="72189"/>
                        <a14:backgroundMark x1="78968" y1="72189" x2="76265" y2="85913"/>
                        <a14:backgroundMark x1="76265" y1="85913" x2="78943" y2="68122"/>
                        <a14:backgroundMark x1="77059" y1="66005" x2="77059" y2="73479"/>
                        <a14:backgroundMark x1="76538" y1="66534" x2="76538" y2="70635"/>
                        <a14:backgroundMark x1="76538" y1="69015" x2="76662" y2="66171"/>
                        <a14:backgroundMark x1="76141" y1="66369" x2="76265" y2="69015"/>
                      </a14:backgroundRemoval>
                    </a14:imgEffect>
                  </a14:imgLayer>
                </a14:imgProps>
              </a:ext>
              <a:ext uri="{28A0092B-C50C-407E-A947-70E740481C1C}">
                <a14:useLocalDpi xmlns:a14="http://schemas.microsoft.com/office/drawing/2010/main" val="0"/>
              </a:ext>
            </a:extLst>
          </a:blip>
          <a:srcRect l="25705" r="20394"/>
          <a:stretch/>
        </p:blipFill>
        <p:spPr>
          <a:xfrm>
            <a:off x="3652044" y="28402"/>
            <a:ext cx="4887912" cy="6801195"/>
          </a:xfrm>
          <a:prstGeom prst="rect">
            <a:avLst/>
          </a:prstGeom>
        </p:spPr>
      </p:pic>
      <p:sp>
        <p:nvSpPr>
          <p:cNvPr id="8" name="TextBox 7">
            <a:extLst>
              <a:ext uri="{FF2B5EF4-FFF2-40B4-BE49-F238E27FC236}">
                <a16:creationId xmlns:a16="http://schemas.microsoft.com/office/drawing/2014/main" id="{93865179-A482-42ED-926D-5BED16181E8B}"/>
              </a:ext>
            </a:extLst>
          </p:cNvPr>
          <p:cNvSpPr txBox="1"/>
          <p:nvPr/>
        </p:nvSpPr>
        <p:spPr>
          <a:xfrm>
            <a:off x="6310311" y="305067"/>
            <a:ext cx="5267325" cy="6186309"/>
          </a:xfrm>
          <a:prstGeom prst="rect">
            <a:avLst/>
          </a:prstGeom>
          <a:noFill/>
          <a:ln w="76200">
            <a:solidFill>
              <a:schemeClr val="tx1"/>
            </a:solidFill>
          </a:ln>
        </p:spPr>
        <p:txBody>
          <a:bodyPr wrap="square" rtlCol="0">
            <a:spAutoFit/>
          </a:bodyPr>
          <a:lstStyle/>
          <a:p>
            <a:pPr algn="ctr"/>
            <a:r>
              <a:rPr lang="en-US" sz="4400" dirty="0"/>
              <a:t>I’m sure that these words</a:t>
            </a:r>
          </a:p>
          <a:p>
            <a:pPr algn="ctr"/>
            <a:endParaRPr lang="en-US" sz="4400" dirty="0"/>
          </a:p>
          <a:p>
            <a:pPr algn="ctr"/>
            <a:endParaRPr lang="en-US" sz="4400" dirty="0"/>
          </a:p>
          <a:p>
            <a:pPr algn="ctr"/>
            <a:endParaRPr lang="en-US" sz="4400" dirty="0"/>
          </a:p>
          <a:p>
            <a:pPr algn="ctr"/>
            <a:endParaRPr lang="en-US" sz="4400" dirty="0"/>
          </a:p>
          <a:p>
            <a:pPr algn="ctr"/>
            <a:endParaRPr lang="en-US" sz="4400" dirty="0"/>
          </a:p>
          <a:p>
            <a:pPr algn="ctr"/>
            <a:r>
              <a:rPr lang="en-US" sz="4400" dirty="0"/>
              <a:t>flashed through your mind at least once. </a:t>
            </a:r>
          </a:p>
        </p:txBody>
      </p:sp>
      <p:sp>
        <p:nvSpPr>
          <p:cNvPr id="2" name="TextBox 1">
            <a:extLst>
              <a:ext uri="{FF2B5EF4-FFF2-40B4-BE49-F238E27FC236}">
                <a16:creationId xmlns:a16="http://schemas.microsoft.com/office/drawing/2014/main" id="{8106E3E2-225C-4458-8A2B-6BB77EA5113E}"/>
              </a:ext>
            </a:extLst>
          </p:cNvPr>
          <p:cNvSpPr txBox="1"/>
          <p:nvPr/>
        </p:nvSpPr>
        <p:spPr>
          <a:xfrm>
            <a:off x="6411117" y="1961278"/>
            <a:ext cx="4887912" cy="5632311"/>
          </a:xfrm>
          <a:prstGeom prst="rect">
            <a:avLst/>
          </a:prstGeom>
          <a:noFill/>
        </p:spPr>
        <p:txBody>
          <a:bodyPr wrap="square" numCol="2" rtlCol="0">
            <a:spAutoFit/>
          </a:bodyPr>
          <a:lstStyle/>
          <a:p>
            <a:pPr marL="285750" indent="-285750" algn="ctr">
              <a:buFont typeface="Arial" panose="020B0604020202020204" pitchFamily="34" charset="0"/>
              <a:buChar char="•"/>
            </a:pPr>
            <a:r>
              <a:rPr lang="en-US" sz="4400" dirty="0"/>
              <a:t>Doll</a:t>
            </a:r>
          </a:p>
          <a:p>
            <a:pPr marL="285750" indent="-285750" algn="ctr">
              <a:buFont typeface="Arial" panose="020B0604020202020204" pitchFamily="34" charset="0"/>
              <a:buChar char="•"/>
            </a:pPr>
            <a:r>
              <a:rPr lang="en-US" sz="4400" dirty="0"/>
              <a:t>Funko</a:t>
            </a:r>
          </a:p>
          <a:p>
            <a:pPr marL="285750" indent="-285750" algn="ctr">
              <a:buFont typeface="Arial" panose="020B0604020202020204" pitchFamily="34" charset="0"/>
              <a:buChar char="•"/>
            </a:pPr>
            <a:r>
              <a:rPr lang="en-US" sz="4400" dirty="0"/>
              <a:t>Joker</a:t>
            </a:r>
          </a:p>
          <a:p>
            <a:pPr marL="285750" indent="-285750" algn="ctr">
              <a:buFont typeface="Arial" panose="020B0604020202020204" pitchFamily="34" charset="0"/>
              <a:buChar char="•"/>
            </a:pPr>
            <a:r>
              <a:rPr lang="en-US" sz="4400" dirty="0">
                <a:solidFill>
                  <a:srgbClr val="00B050"/>
                </a:solidFill>
              </a:rPr>
              <a:t>Green</a:t>
            </a:r>
            <a:endParaRPr lang="en-US" sz="4400" dirty="0"/>
          </a:p>
          <a:p>
            <a:pPr algn="ctr"/>
            <a:endParaRPr lang="en-US" sz="4400" dirty="0"/>
          </a:p>
          <a:p>
            <a:pPr algn="ctr"/>
            <a:endParaRPr lang="en-US" sz="4400" dirty="0"/>
          </a:p>
          <a:p>
            <a:pPr algn="ctr"/>
            <a:endParaRPr lang="en-US" sz="4400" dirty="0"/>
          </a:p>
          <a:p>
            <a:pPr algn="ctr"/>
            <a:endParaRPr lang="en-US" sz="4400" dirty="0"/>
          </a:p>
          <a:p>
            <a:pPr marL="285750" indent="-285750" algn="ctr">
              <a:buFont typeface="Arial" panose="020B0604020202020204" pitchFamily="34" charset="0"/>
              <a:buChar char="•"/>
            </a:pPr>
            <a:r>
              <a:rPr lang="en-US" sz="4400" dirty="0"/>
              <a:t>White</a:t>
            </a:r>
          </a:p>
          <a:p>
            <a:pPr marL="285750" indent="-285750" algn="ctr">
              <a:buFont typeface="Arial" panose="020B0604020202020204" pitchFamily="34" charset="0"/>
              <a:buChar char="•"/>
            </a:pPr>
            <a:r>
              <a:rPr lang="en-US" sz="4400" dirty="0">
                <a:solidFill>
                  <a:srgbClr val="7030A0"/>
                </a:solidFill>
              </a:rPr>
              <a:t>Purple</a:t>
            </a:r>
          </a:p>
          <a:p>
            <a:pPr marL="285750" indent="-285750" algn="ctr">
              <a:buFont typeface="Arial" panose="020B0604020202020204" pitchFamily="34" charset="0"/>
              <a:buChar char="•"/>
            </a:pPr>
            <a:r>
              <a:rPr lang="en-US" sz="4400" dirty="0">
                <a:solidFill>
                  <a:srgbClr val="FFC000"/>
                </a:solidFill>
              </a:rPr>
              <a:t>Orange</a:t>
            </a:r>
          </a:p>
          <a:p>
            <a:pPr marL="285750" indent="-285750" algn="ctr">
              <a:buFont typeface="Arial" panose="020B0604020202020204" pitchFamily="34" charset="0"/>
              <a:buChar char="•"/>
            </a:pPr>
            <a:r>
              <a:rPr lang="en-US" sz="4400" dirty="0"/>
              <a:t>Figure</a:t>
            </a:r>
          </a:p>
        </p:txBody>
      </p:sp>
    </p:spTree>
    <p:extLst>
      <p:ext uri="{BB962C8B-B14F-4D97-AF65-F5344CB8AC3E}">
        <p14:creationId xmlns:p14="http://schemas.microsoft.com/office/powerpoint/2010/main" val="639358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5" presetClass="path" presetSubtype="0" accel="50000" decel="50000" fill="hold" nodeType="clickEffect">
                                  <p:stCondLst>
                                    <p:cond delay="0"/>
                                  </p:stCondLst>
                                  <p:childTnLst>
                                    <p:animMotion origin="layout" path="M 0 0 L -0.25 0 " pathEditMode="relative" rAng="0" ptsTypes="AA">
                                      <p:cBhvr>
                                        <p:cTn id="10" dur="1000" fill="hold"/>
                                        <p:tgtEl>
                                          <p:spTgt spid="6"/>
                                        </p:tgtEl>
                                        <p:attrNameLst>
                                          <p:attrName>ppt_x</p:attrName>
                                          <p:attrName>ppt_y</p:attrName>
                                        </p:attrNameLst>
                                      </p:cBhvr>
                                      <p:rCtr x="-12500" y="0"/>
                                    </p:animMotion>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8">
                                            <p:txEl>
                                              <p:pRg st="0" end="0"/>
                                            </p:txEl>
                                          </p:spTgt>
                                        </p:tgtEl>
                                        <p:attrNameLst>
                                          <p:attrName>style.visibility</p:attrName>
                                        </p:attrNameLst>
                                      </p:cBhvr>
                                      <p:to>
                                        <p:strVal val="visible"/>
                                      </p:to>
                                    </p:set>
                                    <p:animEffect transition="in" filter="fade">
                                      <p:cBhvr>
                                        <p:cTn id="21" dur="500"/>
                                        <p:tgtEl>
                                          <p:spTgt spid="8">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nodeType="clickEffect">
                                  <p:stCondLst>
                                    <p:cond delay="0"/>
                                  </p:stCondLst>
                                  <p:childTnLst>
                                    <p:set>
                                      <p:cBhvr>
                                        <p:cTn id="49"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nodeType="clickEffect">
                                  <p:stCondLst>
                                    <p:cond delay="0"/>
                                  </p:stCondLst>
                                  <p:childTnLst>
                                    <p:set>
                                      <p:cBhvr>
                                        <p:cTn id="53" dur="1" fill="hold">
                                          <p:stCondLst>
                                            <p:cond delay="0"/>
                                          </p:stCondLst>
                                        </p:cTn>
                                        <p:tgtEl>
                                          <p:spTgt spid="2">
                                            <p:txEl>
                                              <p:pRg st="11" end="11"/>
                                            </p:txEl>
                                          </p:spTgt>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8">
                                            <p:txEl>
                                              <p:pRg st="6" end="6"/>
                                            </p:txEl>
                                          </p:spTgt>
                                        </p:tgtEl>
                                        <p:attrNameLst>
                                          <p:attrName>style.visibility</p:attrName>
                                        </p:attrNameLst>
                                      </p:cBhvr>
                                      <p:to>
                                        <p:strVal val="visible"/>
                                      </p:to>
                                    </p:set>
                                    <p:animEffect transition="in" filter="fade">
                                      <p:cBhvr>
                                        <p:cTn id="58" dur="500"/>
                                        <p:tgtEl>
                                          <p:spTgt spid="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9DA7AC4-4F82-4C25-9F1D-97BD903C8639}"/>
              </a:ext>
            </a:extLst>
          </p:cNvPr>
          <p:cNvSpPr txBox="1"/>
          <p:nvPr/>
        </p:nvSpPr>
        <p:spPr>
          <a:xfrm>
            <a:off x="214313" y="2459504"/>
            <a:ext cx="11763374" cy="1938992"/>
          </a:xfrm>
          <a:prstGeom prst="rect">
            <a:avLst/>
          </a:prstGeom>
          <a:noFill/>
        </p:spPr>
        <p:txBody>
          <a:bodyPr wrap="square" rtlCol="0">
            <a:spAutoFit/>
          </a:bodyPr>
          <a:lstStyle/>
          <a:p>
            <a:pPr algn="ctr"/>
            <a:r>
              <a:rPr lang="en-US" sz="6000" dirty="0"/>
              <a:t>Keep those words in mind while I tell you a story.</a:t>
            </a:r>
          </a:p>
        </p:txBody>
      </p:sp>
    </p:spTree>
    <p:extLst>
      <p:ext uri="{BB962C8B-B14F-4D97-AF65-F5344CB8AC3E}">
        <p14:creationId xmlns:p14="http://schemas.microsoft.com/office/powerpoint/2010/main" val="1162105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83FD27C-465B-4BB4-B5A9-07722937D5A2}"/>
              </a:ext>
            </a:extLst>
          </p:cNvPr>
          <p:cNvSpPr txBox="1"/>
          <p:nvPr/>
        </p:nvSpPr>
        <p:spPr>
          <a:xfrm>
            <a:off x="185737" y="2921168"/>
            <a:ext cx="11820525" cy="1015663"/>
          </a:xfrm>
          <a:prstGeom prst="rect">
            <a:avLst/>
          </a:prstGeom>
          <a:noFill/>
        </p:spPr>
        <p:txBody>
          <a:bodyPr wrap="square" rtlCol="0">
            <a:spAutoFit/>
          </a:bodyPr>
          <a:lstStyle/>
          <a:p>
            <a:pPr algn="ctr"/>
            <a:r>
              <a:rPr lang="en-US" sz="6000" dirty="0"/>
              <a:t>Write them down if you have to.</a:t>
            </a:r>
          </a:p>
        </p:txBody>
      </p:sp>
    </p:spTree>
    <p:extLst>
      <p:ext uri="{BB962C8B-B14F-4D97-AF65-F5344CB8AC3E}">
        <p14:creationId xmlns:p14="http://schemas.microsoft.com/office/powerpoint/2010/main" val="2610396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BD73F8D-D5A4-4B96-8033-51311529A2A3}"/>
              </a:ext>
            </a:extLst>
          </p:cNvPr>
          <p:cNvSpPr txBox="1"/>
          <p:nvPr/>
        </p:nvSpPr>
        <p:spPr>
          <a:xfrm>
            <a:off x="185737" y="2921168"/>
            <a:ext cx="11820525" cy="1015663"/>
          </a:xfrm>
          <a:prstGeom prst="rect">
            <a:avLst/>
          </a:prstGeom>
          <a:noFill/>
        </p:spPr>
        <p:txBody>
          <a:bodyPr wrap="square" rtlCol="0">
            <a:spAutoFit/>
          </a:bodyPr>
          <a:lstStyle/>
          <a:p>
            <a:pPr algn="ctr"/>
            <a:r>
              <a:rPr lang="en-US" sz="6000" dirty="0"/>
              <a:t>I’ll wait.</a:t>
            </a:r>
          </a:p>
        </p:txBody>
      </p:sp>
    </p:spTree>
    <p:extLst>
      <p:ext uri="{BB962C8B-B14F-4D97-AF65-F5344CB8AC3E}">
        <p14:creationId xmlns:p14="http://schemas.microsoft.com/office/powerpoint/2010/main" val="4054461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0BF1716-FC5C-48E4-ABEF-B35A78EA7F52}"/>
              </a:ext>
            </a:extLst>
          </p:cNvPr>
          <p:cNvSpPr txBox="1"/>
          <p:nvPr/>
        </p:nvSpPr>
        <p:spPr>
          <a:xfrm>
            <a:off x="185737" y="2921168"/>
            <a:ext cx="11820525" cy="1015663"/>
          </a:xfrm>
          <a:prstGeom prst="rect">
            <a:avLst/>
          </a:prstGeom>
          <a:noFill/>
        </p:spPr>
        <p:txBody>
          <a:bodyPr wrap="square" rtlCol="0">
            <a:spAutoFit/>
          </a:bodyPr>
          <a:lstStyle/>
          <a:p>
            <a:pPr algn="ctr"/>
            <a:r>
              <a:rPr lang="en-US" sz="6000" dirty="0"/>
              <a:t>Not because I </a:t>
            </a:r>
            <a:r>
              <a:rPr lang="en-US" sz="6000" b="1" i="1" dirty="0"/>
              <a:t>have</a:t>
            </a:r>
            <a:r>
              <a:rPr lang="en-US" sz="6000" dirty="0"/>
              <a:t> to.</a:t>
            </a:r>
          </a:p>
        </p:txBody>
      </p:sp>
    </p:spTree>
    <p:extLst>
      <p:ext uri="{BB962C8B-B14F-4D97-AF65-F5344CB8AC3E}">
        <p14:creationId xmlns:p14="http://schemas.microsoft.com/office/powerpoint/2010/main" val="1956784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CA05283-7A07-4460-9113-129B7B06686B}"/>
              </a:ext>
            </a:extLst>
          </p:cNvPr>
          <p:cNvSpPr txBox="1"/>
          <p:nvPr/>
        </p:nvSpPr>
        <p:spPr>
          <a:xfrm>
            <a:off x="185737" y="2921168"/>
            <a:ext cx="11820525" cy="1015663"/>
          </a:xfrm>
          <a:prstGeom prst="rect">
            <a:avLst/>
          </a:prstGeom>
          <a:noFill/>
        </p:spPr>
        <p:txBody>
          <a:bodyPr wrap="square" rtlCol="0">
            <a:spAutoFit/>
          </a:bodyPr>
          <a:lstStyle/>
          <a:p>
            <a:pPr algn="ctr"/>
            <a:r>
              <a:rPr lang="en-US" sz="6000" dirty="0"/>
              <a:t>Just because I’m a nice person.</a:t>
            </a:r>
          </a:p>
        </p:txBody>
      </p:sp>
    </p:spTree>
    <p:extLst>
      <p:ext uri="{BB962C8B-B14F-4D97-AF65-F5344CB8AC3E}">
        <p14:creationId xmlns:p14="http://schemas.microsoft.com/office/powerpoint/2010/main" val="3885831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88CF308-5BDE-48CA-A1BB-EA233DFC3901}"/>
              </a:ext>
            </a:extLst>
          </p:cNvPr>
          <p:cNvSpPr txBox="1"/>
          <p:nvPr/>
        </p:nvSpPr>
        <p:spPr>
          <a:xfrm>
            <a:off x="285750" y="2921168"/>
            <a:ext cx="11620500" cy="1015663"/>
          </a:xfrm>
          <a:prstGeom prst="rect">
            <a:avLst/>
          </a:prstGeom>
          <a:noFill/>
        </p:spPr>
        <p:txBody>
          <a:bodyPr wrap="square" rtlCol="0">
            <a:spAutoFit/>
          </a:bodyPr>
          <a:lstStyle/>
          <a:p>
            <a:pPr algn="ctr"/>
            <a:r>
              <a:rPr lang="en-US" sz="6000" dirty="0"/>
              <a:t>Let me set the scene for you.</a:t>
            </a:r>
          </a:p>
        </p:txBody>
      </p:sp>
    </p:spTree>
    <p:extLst>
      <p:ext uri="{BB962C8B-B14F-4D97-AF65-F5344CB8AC3E}">
        <p14:creationId xmlns:p14="http://schemas.microsoft.com/office/powerpoint/2010/main" val="3229783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5FAC6C0-164B-42D8-BEB7-DE4EB7E86BBE}"/>
              </a:ext>
            </a:extLst>
          </p:cNvPr>
          <p:cNvSpPr txBox="1"/>
          <p:nvPr/>
        </p:nvSpPr>
        <p:spPr>
          <a:xfrm>
            <a:off x="285750" y="2921168"/>
            <a:ext cx="11620500" cy="1015663"/>
          </a:xfrm>
          <a:prstGeom prst="rect">
            <a:avLst/>
          </a:prstGeom>
          <a:noFill/>
        </p:spPr>
        <p:txBody>
          <a:bodyPr wrap="square" rtlCol="0">
            <a:spAutoFit/>
          </a:bodyPr>
          <a:lstStyle/>
          <a:p>
            <a:pPr algn="ctr"/>
            <a:r>
              <a:rPr lang="en-US" sz="6000" dirty="0"/>
              <a:t>You’re thirteen years old.</a:t>
            </a:r>
          </a:p>
        </p:txBody>
      </p:sp>
    </p:spTree>
    <p:extLst>
      <p:ext uri="{BB962C8B-B14F-4D97-AF65-F5344CB8AC3E}">
        <p14:creationId xmlns:p14="http://schemas.microsoft.com/office/powerpoint/2010/main" val="976943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7E77658F-594C-42CE-9F05-5C43025F0359}"/>
              </a:ext>
            </a:extLst>
          </p:cNvPr>
          <p:cNvSpPr txBox="1"/>
          <p:nvPr/>
        </p:nvSpPr>
        <p:spPr>
          <a:xfrm>
            <a:off x="2046517" y="2551837"/>
            <a:ext cx="8697683" cy="1015663"/>
          </a:xfrm>
          <a:prstGeom prst="rect">
            <a:avLst/>
          </a:prstGeom>
          <a:noFill/>
        </p:spPr>
        <p:txBody>
          <a:bodyPr wrap="square" rtlCol="0">
            <a:spAutoFit/>
          </a:bodyPr>
          <a:lstStyle/>
          <a:p>
            <a:r>
              <a:rPr lang="en-US" sz="6000" dirty="0"/>
              <a:t>You’ve been crushing on </a:t>
            </a:r>
          </a:p>
        </p:txBody>
      </p:sp>
      <p:sp>
        <p:nvSpPr>
          <p:cNvPr id="8" name="TextBox 7">
            <a:extLst>
              <a:ext uri="{FF2B5EF4-FFF2-40B4-BE49-F238E27FC236}">
                <a16:creationId xmlns:a16="http://schemas.microsoft.com/office/drawing/2014/main" id="{83D28A39-25DF-4FC6-9DD6-DBD8EAF34010}"/>
              </a:ext>
            </a:extLst>
          </p:cNvPr>
          <p:cNvSpPr txBox="1"/>
          <p:nvPr/>
        </p:nvSpPr>
        <p:spPr>
          <a:xfrm>
            <a:off x="1447800" y="3475165"/>
            <a:ext cx="4648200" cy="1015663"/>
          </a:xfrm>
          <a:prstGeom prst="rect">
            <a:avLst/>
          </a:prstGeom>
          <a:noFill/>
        </p:spPr>
        <p:txBody>
          <a:bodyPr wrap="square" rtlCol="0">
            <a:spAutoFit/>
          </a:bodyPr>
          <a:lstStyle/>
          <a:p>
            <a:r>
              <a:rPr lang="en-US" sz="6000" dirty="0"/>
              <a:t>“that person”</a:t>
            </a:r>
          </a:p>
        </p:txBody>
      </p:sp>
      <p:sp>
        <p:nvSpPr>
          <p:cNvPr id="9" name="TextBox 8">
            <a:extLst>
              <a:ext uri="{FF2B5EF4-FFF2-40B4-BE49-F238E27FC236}">
                <a16:creationId xmlns:a16="http://schemas.microsoft.com/office/drawing/2014/main" id="{E22C1B5B-2B9A-4F7E-B711-8A0AD8078A1E}"/>
              </a:ext>
            </a:extLst>
          </p:cNvPr>
          <p:cNvSpPr txBox="1"/>
          <p:nvPr/>
        </p:nvSpPr>
        <p:spPr>
          <a:xfrm>
            <a:off x="5889170" y="3475164"/>
            <a:ext cx="5464629" cy="1015663"/>
          </a:xfrm>
          <a:prstGeom prst="rect">
            <a:avLst/>
          </a:prstGeom>
          <a:noFill/>
        </p:spPr>
        <p:txBody>
          <a:bodyPr wrap="square" rtlCol="0">
            <a:spAutoFit/>
          </a:bodyPr>
          <a:lstStyle/>
          <a:p>
            <a:r>
              <a:rPr lang="en-US" sz="6000" dirty="0"/>
              <a:t>all school year.</a:t>
            </a:r>
          </a:p>
        </p:txBody>
      </p:sp>
    </p:spTree>
    <p:extLst>
      <p:ext uri="{BB962C8B-B14F-4D97-AF65-F5344CB8AC3E}">
        <p14:creationId xmlns:p14="http://schemas.microsoft.com/office/powerpoint/2010/main" val="3925999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par>
                          <p:cTn id="11" fill="hold">
                            <p:stCondLst>
                              <p:cond delay="0"/>
                            </p:stCondLst>
                            <p:childTnLst>
                              <p:par>
                                <p:cTn id="12" presetID="26" presetClass="emph" presetSubtype="0" fill="hold" grpId="1" nodeType="afterEffect">
                                  <p:stCondLst>
                                    <p:cond delay="0"/>
                                  </p:stCondLst>
                                  <p:childTnLst>
                                    <p:animEffect transition="out" filter="fade">
                                      <p:cBhvr>
                                        <p:cTn id="13" dur="500" tmFilter="0, 0; .2, .5; .8, .5; 1, 0"/>
                                        <p:tgtEl>
                                          <p:spTgt spid="8"/>
                                        </p:tgtEl>
                                      </p:cBhvr>
                                    </p:animEffect>
                                    <p:animScale>
                                      <p:cBhvr>
                                        <p:cTn id="14" dur="250" autoRev="1" fill="hold"/>
                                        <p:tgtEl>
                                          <p:spTgt spid="8"/>
                                        </p:tgtEl>
                                      </p:cBhvr>
                                      <p:by x="105000" y="105000"/>
                                    </p:animScale>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8" grpId="0"/>
      <p:bldP spid="8" grpId="1"/>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1F1863D-197B-4DA0-891F-836CA2E581DE}"/>
              </a:ext>
            </a:extLst>
          </p:cNvPr>
          <p:cNvSpPr txBox="1"/>
          <p:nvPr/>
        </p:nvSpPr>
        <p:spPr>
          <a:xfrm>
            <a:off x="1970313" y="1978021"/>
            <a:ext cx="3631751" cy="1015663"/>
          </a:xfrm>
          <a:prstGeom prst="rect">
            <a:avLst/>
          </a:prstGeom>
          <a:noFill/>
        </p:spPr>
        <p:txBody>
          <a:bodyPr wrap="square" rtlCol="0">
            <a:spAutoFit/>
          </a:bodyPr>
          <a:lstStyle/>
          <a:p>
            <a:r>
              <a:rPr lang="en-US" sz="6000" dirty="0"/>
              <a:t>You know</a:t>
            </a:r>
          </a:p>
        </p:txBody>
      </p:sp>
      <p:sp>
        <p:nvSpPr>
          <p:cNvPr id="5" name="TextBox 4">
            <a:extLst>
              <a:ext uri="{FF2B5EF4-FFF2-40B4-BE49-F238E27FC236}">
                <a16:creationId xmlns:a16="http://schemas.microsoft.com/office/drawing/2014/main" id="{3C965829-A614-4632-AB62-635A2493C1F3}"/>
              </a:ext>
            </a:extLst>
          </p:cNvPr>
          <p:cNvSpPr txBox="1"/>
          <p:nvPr/>
        </p:nvSpPr>
        <p:spPr>
          <a:xfrm>
            <a:off x="5464628" y="1981199"/>
            <a:ext cx="5334001" cy="1015663"/>
          </a:xfrm>
          <a:prstGeom prst="rect">
            <a:avLst/>
          </a:prstGeom>
          <a:noFill/>
        </p:spPr>
        <p:txBody>
          <a:bodyPr wrap="square" rtlCol="0">
            <a:spAutoFit/>
          </a:bodyPr>
          <a:lstStyle/>
          <a:p>
            <a:r>
              <a:rPr lang="en-US" sz="6000" dirty="0"/>
              <a:t>“</a:t>
            </a:r>
            <a:r>
              <a:rPr lang="en-US" sz="6000" dirty="0">
                <a:solidFill>
                  <a:schemeClr val="bg1"/>
                </a:solidFill>
              </a:rPr>
              <a:t>that person</a:t>
            </a:r>
            <a:r>
              <a:rPr lang="en-US" sz="6000" dirty="0"/>
              <a:t>”,</a:t>
            </a:r>
          </a:p>
        </p:txBody>
      </p:sp>
      <p:sp>
        <p:nvSpPr>
          <p:cNvPr id="6" name="TextBox 5">
            <a:extLst>
              <a:ext uri="{FF2B5EF4-FFF2-40B4-BE49-F238E27FC236}">
                <a16:creationId xmlns:a16="http://schemas.microsoft.com/office/drawing/2014/main" id="{F774E630-97A1-4BA2-A2F6-68D38D35FE94}"/>
              </a:ext>
            </a:extLst>
          </p:cNvPr>
          <p:cNvSpPr txBox="1"/>
          <p:nvPr/>
        </p:nvSpPr>
        <p:spPr>
          <a:xfrm>
            <a:off x="5845627" y="1978021"/>
            <a:ext cx="3918858" cy="1015663"/>
          </a:xfrm>
          <a:prstGeom prst="rect">
            <a:avLst/>
          </a:prstGeom>
          <a:noFill/>
        </p:spPr>
        <p:txBody>
          <a:bodyPr wrap="square" rtlCol="0">
            <a:spAutoFit/>
          </a:bodyPr>
          <a:lstStyle/>
          <a:p>
            <a:r>
              <a:rPr lang="en-US" sz="6000" dirty="0"/>
              <a:t>that person</a:t>
            </a:r>
          </a:p>
        </p:txBody>
      </p:sp>
      <p:sp>
        <p:nvSpPr>
          <p:cNvPr id="7" name="TextBox 6">
            <a:extLst>
              <a:ext uri="{FF2B5EF4-FFF2-40B4-BE49-F238E27FC236}">
                <a16:creationId xmlns:a16="http://schemas.microsoft.com/office/drawing/2014/main" id="{7493F134-C873-44AE-8CFE-B14882A12F04}"/>
              </a:ext>
            </a:extLst>
          </p:cNvPr>
          <p:cNvSpPr txBox="1"/>
          <p:nvPr/>
        </p:nvSpPr>
        <p:spPr>
          <a:xfrm>
            <a:off x="190497" y="2895600"/>
            <a:ext cx="4264146" cy="1015663"/>
          </a:xfrm>
          <a:prstGeom prst="rect">
            <a:avLst/>
          </a:prstGeom>
          <a:noFill/>
        </p:spPr>
        <p:txBody>
          <a:bodyPr wrap="square" rtlCol="0">
            <a:spAutoFit/>
          </a:bodyPr>
          <a:lstStyle/>
          <a:p>
            <a:r>
              <a:rPr lang="en-US" sz="6000" dirty="0"/>
              <a:t>the one that</a:t>
            </a:r>
          </a:p>
        </p:txBody>
      </p:sp>
      <p:sp>
        <p:nvSpPr>
          <p:cNvPr id="10" name="TextBox 9">
            <a:extLst>
              <a:ext uri="{FF2B5EF4-FFF2-40B4-BE49-F238E27FC236}">
                <a16:creationId xmlns:a16="http://schemas.microsoft.com/office/drawing/2014/main" id="{63B492FB-B3D5-4FF8-81D6-9DAA504C286D}"/>
              </a:ext>
            </a:extLst>
          </p:cNvPr>
          <p:cNvSpPr txBox="1"/>
          <p:nvPr/>
        </p:nvSpPr>
        <p:spPr>
          <a:xfrm>
            <a:off x="4207326" y="2895600"/>
            <a:ext cx="3303813" cy="1015663"/>
          </a:xfrm>
          <a:prstGeom prst="rect">
            <a:avLst/>
          </a:prstGeom>
          <a:noFill/>
        </p:spPr>
        <p:txBody>
          <a:bodyPr wrap="square" rtlCol="0">
            <a:spAutoFit/>
          </a:bodyPr>
          <a:lstStyle/>
          <a:p>
            <a:r>
              <a:rPr lang="en-US" sz="6000" b="1" dirty="0"/>
              <a:t>everyone</a:t>
            </a:r>
          </a:p>
        </p:txBody>
      </p:sp>
      <p:sp>
        <p:nvSpPr>
          <p:cNvPr id="11" name="TextBox 10">
            <a:extLst>
              <a:ext uri="{FF2B5EF4-FFF2-40B4-BE49-F238E27FC236}">
                <a16:creationId xmlns:a16="http://schemas.microsoft.com/office/drawing/2014/main" id="{39988384-C3F3-4751-8AAF-B7078D41325D}"/>
              </a:ext>
            </a:extLst>
          </p:cNvPr>
          <p:cNvSpPr txBox="1"/>
          <p:nvPr/>
        </p:nvSpPr>
        <p:spPr>
          <a:xfrm>
            <a:off x="7369624" y="2895601"/>
            <a:ext cx="4767945" cy="1015663"/>
          </a:xfrm>
          <a:prstGeom prst="rect">
            <a:avLst/>
          </a:prstGeom>
          <a:noFill/>
        </p:spPr>
        <p:txBody>
          <a:bodyPr wrap="square" rtlCol="0">
            <a:spAutoFit/>
          </a:bodyPr>
          <a:lstStyle/>
          <a:p>
            <a:r>
              <a:rPr lang="en-US" sz="6000" dirty="0"/>
              <a:t>wants to date, </a:t>
            </a:r>
          </a:p>
        </p:txBody>
      </p:sp>
      <p:sp>
        <p:nvSpPr>
          <p:cNvPr id="15" name="TextBox 14">
            <a:extLst>
              <a:ext uri="{FF2B5EF4-FFF2-40B4-BE49-F238E27FC236}">
                <a16:creationId xmlns:a16="http://schemas.microsoft.com/office/drawing/2014/main" id="{6B48DFB2-AE17-4B8B-9710-7F9BCAC47230}"/>
              </a:ext>
            </a:extLst>
          </p:cNvPr>
          <p:cNvSpPr txBox="1"/>
          <p:nvPr/>
        </p:nvSpPr>
        <p:spPr>
          <a:xfrm>
            <a:off x="283032" y="3809999"/>
            <a:ext cx="6322555" cy="1015663"/>
          </a:xfrm>
          <a:prstGeom prst="rect">
            <a:avLst/>
          </a:prstGeom>
          <a:noFill/>
        </p:spPr>
        <p:txBody>
          <a:bodyPr wrap="square" rtlCol="0">
            <a:spAutoFit/>
          </a:bodyPr>
          <a:lstStyle/>
          <a:p>
            <a:r>
              <a:rPr lang="en-US" sz="6000" dirty="0"/>
              <a:t>but no one has the</a:t>
            </a:r>
          </a:p>
        </p:txBody>
      </p:sp>
      <p:sp>
        <p:nvSpPr>
          <p:cNvPr id="20" name="TextBox 19">
            <a:extLst>
              <a:ext uri="{FF2B5EF4-FFF2-40B4-BE49-F238E27FC236}">
                <a16:creationId xmlns:a16="http://schemas.microsoft.com/office/drawing/2014/main" id="{A83390C0-8A59-489D-A5BC-4946C47D9A25}"/>
              </a:ext>
            </a:extLst>
          </p:cNvPr>
          <p:cNvSpPr txBox="1"/>
          <p:nvPr/>
        </p:nvSpPr>
        <p:spPr>
          <a:xfrm>
            <a:off x="6398409" y="3810854"/>
            <a:ext cx="2122715" cy="1015663"/>
          </a:xfrm>
          <a:prstGeom prst="rect">
            <a:avLst/>
          </a:prstGeom>
          <a:noFill/>
        </p:spPr>
        <p:txBody>
          <a:bodyPr wrap="square" rtlCol="0">
            <a:spAutoFit/>
          </a:bodyPr>
          <a:lstStyle/>
          <a:p>
            <a:r>
              <a:rPr lang="en-US" sz="6000" b="1" dirty="0"/>
              <a:t>nerve</a:t>
            </a:r>
          </a:p>
        </p:txBody>
      </p:sp>
      <p:sp>
        <p:nvSpPr>
          <p:cNvPr id="21" name="TextBox 20">
            <a:extLst>
              <a:ext uri="{FF2B5EF4-FFF2-40B4-BE49-F238E27FC236}">
                <a16:creationId xmlns:a16="http://schemas.microsoft.com/office/drawing/2014/main" id="{4924FECC-68CB-4D07-87E1-055B463A93B7}"/>
              </a:ext>
            </a:extLst>
          </p:cNvPr>
          <p:cNvSpPr txBox="1"/>
          <p:nvPr/>
        </p:nvSpPr>
        <p:spPr>
          <a:xfrm>
            <a:off x="8363274" y="3806625"/>
            <a:ext cx="3943025" cy="1015663"/>
          </a:xfrm>
          <a:prstGeom prst="rect">
            <a:avLst/>
          </a:prstGeom>
          <a:noFill/>
        </p:spPr>
        <p:txBody>
          <a:bodyPr wrap="square" rtlCol="0">
            <a:spAutoFit/>
          </a:bodyPr>
          <a:lstStyle/>
          <a:p>
            <a:r>
              <a:rPr lang="en-US" sz="6000" dirty="0"/>
              <a:t>to ask out.</a:t>
            </a:r>
          </a:p>
        </p:txBody>
      </p:sp>
    </p:spTree>
    <p:extLst>
      <p:ext uri="{BB962C8B-B14F-4D97-AF65-F5344CB8AC3E}">
        <p14:creationId xmlns:p14="http://schemas.microsoft.com/office/powerpoint/2010/main" val="3469080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26" presetClass="emph" presetSubtype="0" fill="hold" grpId="1" nodeType="withEffect">
                                  <p:stCondLst>
                                    <p:cond delay="0"/>
                                  </p:stCondLst>
                                  <p:childTnLst>
                                    <p:animEffect transition="out" filter="fade">
                                      <p:cBhvr>
                                        <p:cTn id="16" dur="500" tmFilter="0, 0; .2, .5; .8, .5; 1, 0"/>
                                        <p:tgtEl>
                                          <p:spTgt spid="6"/>
                                        </p:tgtEl>
                                      </p:cBhvr>
                                    </p:animEffect>
                                    <p:animScale>
                                      <p:cBhvr>
                                        <p:cTn id="17" dur="250" autoRev="1" fill="hold"/>
                                        <p:tgtEl>
                                          <p:spTgt spid="6"/>
                                        </p:tgtEl>
                                      </p:cBhvr>
                                      <p:by x="105000" y="105000"/>
                                    </p:animScale>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iterate type="lt">
                                    <p:tmAbs val="100"/>
                                  </p:iterate>
                                  <p:childTnLst>
                                    <p:set>
                                      <p:cBhvr>
                                        <p:cTn id="25" dur="1" fill="hold">
                                          <p:stCondLst>
                                            <p:cond delay="0"/>
                                          </p:stCondLst>
                                        </p:cTn>
                                        <p:tgtEl>
                                          <p:spTgt spid="10"/>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11"/>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15"/>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iterate type="lt">
                                    <p:tmAbs val="0"/>
                                  </p:iterate>
                                  <p:childTnLst>
                                    <p:set>
                                      <p:cBhvr>
                                        <p:cTn id="37" dur="1" fill="hold">
                                          <p:stCondLst>
                                            <p:cond delay="0"/>
                                          </p:stCondLst>
                                        </p:cTn>
                                        <p:tgtEl>
                                          <p:spTgt spid="20"/>
                                        </p:tgtEl>
                                        <p:attrNameLst>
                                          <p:attrName>style.visibility</p:attrName>
                                        </p:attrNameLst>
                                      </p:cBhvr>
                                      <p:to>
                                        <p:strVal val="visible"/>
                                      </p:to>
                                    </p:set>
                                  </p:childTnLst>
                                </p:cTn>
                              </p:par>
                              <p:par>
                                <p:cTn id="38" presetID="26" presetClass="emph" presetSubtype="0" fill="hold" grpId="1" nodeType="withEffect">
                                  <p:stCondLst>
                                    <p:cond delay="0"/>
                                  </p:stCondLst>
                                  <p:iterate type="lt">
                                    <p:tmPct val="0"/>
                                  </p:iterate>
                                  <p:childTnLst>
                                    <p:animEffect transition="out" filter="fade">
                                      <p:cBhvr>
                                        <p:cTn id="39" dur="500" tmFilter="0, 0; .2, .5; .8, .5; 1, 0"/>
                                        <p:tgtEl>
                                          <p:spTgt spid="20"/>
                                        </p:tgtEl>
                                      </p:cBhvr>
                                    </p:animEffect>
                                    <p:animScale>
                                      <p:cBhvr>
                                        <p:cTn id="40" dur="250" autoRev="1" fill="hold"/>
                                        <p:tgtEl>
                                          <p:spTgt spid="20"/>
                                        </p:tgtEl>
                                      </p:cBhvr>
                                      <p:by x="105000" y="105000"/>
                                    </p:animScale>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6" grpId="1"/>
      <p:bldP spid="7" grpId="0"/>
      <p:bldP spid="10" grpId="0"/>
      <p:bldP spid="11" grpId="0"/>
      <p:bldP spid="15" grpId="0"/>
      <p:bldP spid="20" grpId="0"/>
      <p:bldP spid="20" grpId="1"/>
      <p:bldP spid="2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53C2645-FF43-4150-B725-5917FBAD25D0}"/>
              </a:ext>
            </a:extLst>
          </p:cNvPr>
          <p:cNvSpPr txBox="1"/>
          <p:nvPr/>
        </p:nvSpPr>
        <p:spPr>
          <a:xfrm>
            <a:off x="176212" y="2459504"/>
            <a:ext cx="11839575" cy="1938992"/>
          </a:xfrm>
          <a:prstGeom prst="rect">
            <a:avLst/>
          </a:prstGeom>
          <a:noFill/>
        </p:spPr>
        <p:txBody>
          <a:bodyPr wrap="square" rtlCol="0">
            <a:spAutoFit/>
          </a:bodyPr>
          <a:lstStyle/>
          <a:p>
            <a:pPr algn="ctr"/>
            <a:r>
              <a:rPr lang="en-US" sz="6000" dirty="0"/>
              <a:t>Well, it seems that luck is on your side for once.</a:t>
            </a:r>
          </a:p>
        </p:txBody>
      </p:sp>
    </p:spTree>
    <p:extLst>
      <p:ext uri="{BB962C8B-B14F-4D97-AF65-F5344CB8AC3E}">
        <p14:creationId xmlns:p14="http://schemas.microsoft.com/office/powerpoint/2010/main" val="983732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26E3006-C220-4FB8-9FDE-EF1DC0822B3C}"/>
              </a:ext>
            </a:extLst>
          </p:cNvPr>
          <p:cNvSpPr txBox="1"/>
          <p:nvPr/>
        </p:nvSpPr>
        <p:spPr>
          <a:xfrm>
            <a:off x="133350" y="2459504"/>
            <a:ext cx="11925299" cy="1938992"/>
          </a:xfrm>
          <a:prstGeom prst="rect">
            <a:avLst/>
          </a:prstGeom>
          <a:noFill/>
        </p:spPr>
        <p:txBody>
          <a:bodyPr wrap="square" rtlCol="0">
            <a:spAutoFit/>
          </a:bodyPr>
          <a:lstStyle/>
          <a:p>
            <a:pPr algn="ctr"/>
            <a:r>
              <a:rPr lang="en-US" sz="6000" dirty="0"/>
              <a:t>Despite </a:t>
            </a:r>
            <a:r>
              <a:rPr lang="en-US" sz="6000" b="1" i="1" dirty="0"/>
              <a:t>all</a:t>
            </a:r>
            <a:r>
              <a:rPr lang="en-US" sz="6000" dirty="0"/>
              <a:t> the people who “that person” could have picked, </a:t>
            </a:r>
          </a:p>
        </p:txBody>
      </p:sp>
    </p:spTree>
    <p:extLst>
      <p:ext uri="{BB962C8B-B14F-4D97-AF65-F5344CB8AC3E}">
        <p14:creationId xmlns:p14="http://schemas.microsoft.com/office/powerpoint/2010/main" val="562806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1D4A47B-8531-4657-99F5-DDFCC7BBD06A}"/>
              </a:ext>
            </a:extLst>
          </p:cNvPr>
          <p:cNvSpPr txBox="1"/>
          <p:nvPr/>
        </p:nvSpPr>
        <p:spPr>
          <a:xfrm>
            <a:off x="242887" y="2459504"/>
            <a:ext cx="11706225" cy="1938992"/>
          </a:xfrm>
          <a:prstGeom prst="rect">
            <a:avLst/>
          </a:prstGeom>
          <a:noFill/>
        </p:spPr>
        <p:txBody>
          <a:bodyPr wrap="square" rtlCol="0">
            <a:spAutoFit/>
          </a:bodyPr>
          <a:lstStyle/>
          <a:p>
            <a:pPr algn="ctr"/>
            <a:r>
              <a:rPr lang="en-US" sz="6000" dirty="0"/>
              <a:t>“That person” decided</a:t>
            </a:r>
          </a:p>
          <a:p>
            <a:pPr algn="ctr"/>
            <a:r>
              <a:rPr lang="en-US" sz="6000" dirty="0"/>
              <a:t>to ask </a:t>
            </a:r>
            <a:r>
              <a:rPr lang="en-US" sz="6000" b="1" i="1" dirty="0"/>
              <a:t>you</a:t>
            </a:r>
            <a:r>
              <a:rPr lang="en-US" sz="6000" dirty="0"/>
              <a:t> out!</a:t>
            </a:r>
          </a:p>
        </p:txBody>
      </p:sp>
    </p:spTree>
    <p:extLst>
      <p:ext uri="{BB962C8B-B14F-4D97-AF65-F5344CB8AC3E}">
        <p14:creationId xmlns:p14="http://schemas.microsoft.com/office/powerpoint/2010/main" val="2248121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B3798CC-48B9-4529-AAB6-5ED962EC8987}"/>
              </a:ext>
            </a:extLst>
          </p:cNvPr>
          <p:cNvSpPr txBox="1"/>
          <p:nvPr/>
        </p:nvSpPr>
        <p:spPr>
          <a:xfrm>
            <a:off x="328612" y="2459504"/>
            <a:ext cx="11534775" cy="1938992"/>
          </a:xfrm>
          <a:prstGeom prst="rect">
            <a:avLst/>
          </a:prstGeom>
          <a:noFill/>
        </p:spPr>
        <p:txBody>
          <a:bodyPr wrap="square" rtlCol="0">
            <a:spAutoFit/>
          </a:bodyPr>
          <a:lstStyle/>
          <a:p>
            <a:pPr algn="ctr"/>
            <a:r>
              <a:rPr lang="en-US" sz="6000" dirty="0"/>
              <a:t>The two of you become the talk of the school.</a:t>
            </a:r>
          </a:p>
        </p:txBody>
      </p:sp>
    </p:spTree>
    <p:extLst>
      <p:ext uri="{BB962C8B-B14F-4D97-AF65-F5344CB8AC3E}">
        <p14:creationId xmlns:p14="http://schemas.microsoft.com/office/powerpoint/2010/main" val="2849438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5D62CE7-1576-4C5C-B1F8-E7734BE60215}"/>
              </a:ext>
            </a:extLst>
          </p:cNvPr>
          <p:cNvSpPr txBox="1"/>
          <p:nvPr/>
        </p:nvSpPr>
        <p:spPr>
          <a:xfrm>
            <a:off x="238125" y="1536174"/>
            <a:ext cx="11715749" cy="3785652"/>
          </a:xfrm>
          <a:prstGeom prst="rect">
            <a:avLst/>
          </a:prstGeom>
          <a:noFill/>
        </p:spPr>
        <p:txBody>
          <a:bodyPr wrap="square" rtlCol="0">
            <a:spAutoFit/>
          </a:bodyPr>
          <a:lstStyle/>
          <a:p>
            <a:pPr algn="ctr"/>
            <a:r>
              <a:rPr lang="en-US" sz="6000" dirty="0"/>
              <a:t>Only a bit of time passes</a:t>
            </a:r>
          </a:p>
          <a:p>
            <a:pPr algn="ctr"/>
            <a:r>
              <a:rPr lang="en-US" sz="6000" dirty="0"/>
              <a:t>before even the teachers</a:t>
            </a:r>
          </a:p>
          <a:p>
            <a:pPr algn="ctr"/>
            <a:r>
              <a:rPr lang="en-US" sz="6000" dirty="0"/>
              <a:t>begin to joke that the two of you will get married.</a:t>
            </a:r>
          </a:p>
        </p:txBody>
      </p:sp>
    </p:spTree>
    <p:extLst>
      <p:ext uri="{BB962C8B-B14F-4D97-AF65-F5344CB8AC3E}">
        <p14:creationId xmlns:p14="http://schemas.microsoft.com/office/powerpoint/2010/main" val="3458826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ED8728E-11FE-46FC-8B25-1ACC932EA288}"/>
              </a:ext>
            </a:extLst>
          </p:cNvPr>
          <p:cNvSpPr txBox="1"/>
          <p:nvPr/>
        </p:nvSpPr>
        <p:spPr>
          <a:xfrm>
            <a:off x="272628" y="1536173"/>
            <a:ext cx="5594773" cy="3785652"/>
          </a:xfrm>
          <a:prstGeom prst="rect">
            <a:avLst/>
          </a:prstGeom>
          <a:noFill/>
          <a:ln w="76200">
            <a:solidFill>
              <a:schemeClr val="tx1"/>
            </a:solidFill>
          </a:ln>
        </p:spPr>
        <p:txBody>
          <a:bodyPr wrap="square" rtlCol="0">
            <a:spAutoFit/>
          </a:bodyPr>
          <a:lstStyle/>
          <a:p>
            <a:pPr algn="ctr"/>
            <a:r>
              <a:rPr lang="en-US" sz="6000" dirty="0"/>
              <a:t>You have cookouts </a:t>
            </a:r>
          </a:p>
          <a:p>
            <a:pPr algn="ctr"/>
            <a:r>
              <a:rPr lang="en-US" sz="6000" dirty="0"/>
              <a:t>at each</a:t>
            </a:r>
          </a:p>
          <a:p>
            <a:pPr algn="ctr"/>
            <a:r>
              <a:rPr lang="en-US" sz="6000" dirty="0"/>
              <a:t>other’s houses.</a:t>
            </a:r>
          </a:p>
        </p:txBody>
      </p:sp>
      <p:pic>
        <p:nvPicPr>
          <p:cNvPr id="8" name="Picture 7" descr="Two teenagers smiling widely while outdoors.  The male teen on the right has his arm around the female teen on the left.">
            <a:extLst>
              <a:ext uri="{FF2B5EF4-FFF2-40B4-BE49-F238E27FC236}">
                <a16:creationId xmlns:a16="http://schemas.microsoft.com/office/drawing/2014/main" id="{EA5DCEBB-A903-4146-A8DF-B49BC1F627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24598" y="1330958"/>
            <a:ext cx="5594773" cy="4196081"/>
          </a:xfrm>
          <a:prstGeom prst="rect">
            <a:avLst/>
          </a:prstGeom>
        </p:spPr>
      </p:pic>
    </p:spTree>
    <p:extLst>
      <p:ext uri="{BB962C8B-B14F-4D97-AF65-F5344CB8AC3E}">
        <p14:creationId xmlns:p14="http://schemas.microsoft.com/office/powerpoint/2010/main" val="3553646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ED8728E-11FE-46FC-8B25-1ACC932EA288}"/>
              </a:ext>
            </a:extLst>
          </p:cNvPr>
          <p:cNvSpPr txBox="1"/>
          <p:nvPr/>
        </p:nvSpPr>
        <p:spPr>
          <a:xfrm>
            <a:off x="6324599" y="612843"/>
            <a:ext cx="5594773" cy="5632311"/>
          </a:xfrm>
          <a:prstGeom prst="rect">
            <a:avLst/>
          </a:prstGeom>
          <a:noFill/>
          <a:ln w="76200">
            <a:solidFill>
              <a:schemeClr val="tx1"/>
            </a:solidFill>
          </a:ln>
        </p:spPr>
        <p:txBody>
          <a:bodyPr wrap="square" rtlCol="0">
            <a:spAutoFit/>
          </a:bodyPr>
          <a:lstStyle/>
          <a:p>
            <a:pPr algn="ctr"/>
            <a:r>
              <a:rPr lang="en-US" sz="6000" dirty="0"/>
              <a:t>You constantly have people asking to take your photo in the school hallways.</a:t>
            </a:r>
          </a:p>
        </p:txBody>
      </p:sp>
      <p:pic>
        <p:nvPicPr>
          <p:cNvPr id="3" name="Picture 2" descr="The same two teenagers from the previous picture except they are standing in front of a black backdrop.  The male teen is on the right and has his arm around the female teen on the left.">
            <a:extLst>
              <a:ext uri="{FF2B5EF4-FFF2-40B4-BE49-F238E27FC236}">
                <a16:creationId xmlns:a16="http://schemas.microsoft.com/office/drawing/2014/main" id="{747C6569-0EC1-4A26-86BB-8F3AA32F7A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2628" y="1330959"/>
            <a:ext cx="5245100" cy="4196080"/>
          </a:xfrm>
          <a:prstGeom prst="rect">
            <a:avLst/>
          </a:prstGeom>
        </p:spPr>
      </p:pic>
    </p:spTree>
    <p:extLst>
      <p:ext uri="{BB962C8B-B14F-4D97-AF65-F5344CB8AC3E}">
        <p14:creationId xmlns:p14="http://schemas.microsoft.com/office/powerpoint/2010/main" val="2579859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ED8728E-11FE-46FC-8B25-1ACC932EA288}"/>
              </a:ext>
            </a:extLst>
          </p:cNvPr>
          <p:cNvSpPr txBox="1"/>
          <p:nvPr/>
        </p:nvSpPr>
        <p:spPr>
          <a:xfrm>
            <a:off x="248178" y="4415099"/>
            <a:ext cx="11695643" cy="1938992"/>
          </a:xfrm>
          <a:prstGeom prst="rect">
            <a:avLst/>
          </a:prstGeom>
          <a:noFill/>
          <a:ln w="76200">
            <a:solidFill>
              <a:schemeClr val="tx1"/>
            </a:solidFill>
          </a:ln>
        </p:spPr>
        <p:txBody>
          <a:bodyPr wrap="square" rtlCol="0">
            <a:spAutoFit/>
          </a:bodyPr>
          <a:lstStyle/>
          <a:p>
            <a:pPr algn="ctr"/>
            <a:r>
              <a:rPr lang="en-US" sz="6000" dirty="0"/>
              <a:t>You turn every trip to the mall into a mini-photoshoot.</a:t>
            </a:r>
          </a:p>
        </p:txBody>
      </p:sp>
      <p:pic>
        <p:nvPicPr>
          <p:cNvPr id="6" name="Picture 5" descr="The same two teenagers from the previous pictures are standing in front of a display in a shop.  The female teen is on the left and the male teen is on the right with their faces close together.">
            <a:extLst>
              <a:ext uri="{FF2B5EF4-FFF2-40B4-BE49-F238E27FC236}">
                <a16:creationId xmlns:a16="http://schemas.microsoft.com/office/drawing/2014/main" id="{E710B32F-DFC2-41B1-B73F-7F5C7AEC40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99022" y="503909"/>
            <a:ext cx="3510917" cy="3510917"/>
          </a:xfrm>
          <a:prstGeom prst="rect">
            <a:avLst/>
          </a:prstGeom>
        </p:spPr>
      </p:pic>
      <p:pic>
        <p:nvPicPr>
          <p:cNvPr id="8" name="Picture 7" descr="The two teens are standing in front of a shop with clothing displays.  The male teen is on the right with his arm wrapped around the female teen's shoulders who is standing on the left.">
            <a:extLst>
              <a:ext uri="{FF2B5EF4-FFF2-40B4-BE49-F238E27FC236}">
                <a16:creationId xmlns:a16="http://schemas.microsoft.com/office/drawing/2014/main" id="{D631023F-6F2C-4264-9727-D81F72C91F21}"/>
              </a:ext>
            </a:extLst>
          </p:cNvPr>
          <p:cNvPicPr>
            <a:picLocks noChangeAspect="1"/>
          </p:cNvPicPr>
          <p:nvPr/>
        </p:nvPicPr>
        <p:blipFill rotWithShape="1">
          <a:blip r:embed="rId3">
            <a:extLst>
              <a:ext uri="{28A0092B-C50C-407E-A947-70E740481C1C}">
                <a14:useLocalDpi xmlns:a14="http://schemas.microsoft.com/office/drawing/2010/main" val="0"/>
              </a:ext>
            </a:extLst>
          </a:blip>
          <a:srcRect t="22509" b="12544"/>
          <a:stretch/>
        </p:blipFill>
        <p:spPr>
          <a:xfrm>
            <a:off x="6666270" y="484030"/>
            <a:ext cx="4026707" cy="3510917"/>
          </a:xfrm>
          <a:prstGeom prst="rect">
            <a:avLst/>
          </a:prstGeom>
        </p:spPr>
      </p:pic>
    </p:spTree>
    <p:extLst>
      <p:ext uri="{BB962C8B-B14F-4D97-AF65-F5344CB8AC3E}">
        <p14:creationId xmlns:p14="http://schemas.microsoft.com/office/powerpoint/2010/main" val="179935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AAF5AC2-020A-421E-9DC2-41832B95DA2A}"/>
              </a:ext>
            </a:extLst>
          </p:cNvPr>
          <p:cNvSpPr txBox="1"/>
          <p:nvPr/>
        </p:nvSpPr>
        <p:spPr>
          <a:xfrm>
            <a:off x="476250" y="377825"/>
            <a:ext cx="8823158" cy="3785652"/>
          </a:xfrm>
          <a:prstGeom prst="rect">
            <a:avLst/>
          </a:prstGeom>
          <a:noFill/>
          <a:ln w="76200">
            <a:noFill/>
          </a:ln>
        </p:spPr>
        <p:txBody>
          <a:bodyPr wrap="square" rtlCol="0">
            <a:spAutoFit/>
          </a:bodyPr>
          <a:lstStyle/>
          <a:p>
            <a:r>
              <a:rPr lang="en-US" sz="6000" dirty="0"/>
              <a:t>You dye your hair because he thinks that you’ll</a:t>
            </a:r>
          </a:p>
          <a:p>
            <a:r>
              <a:rPr lang="en-US" sz="6000" dirty="0"/>
              <a:t>look “better” as</a:t>
            </a:r>
          </a:p>
          <a:p>
            <a:r>
              <a:rPr lang="en-US" sz="6000" dirty="0"/>
              <a:t>a brunette.</a:t>
            </a:r>
          </a:p>
        </p:txBody>
      </p:sp>
      <p:sp>
        <p:nvSpPr>
          <p:cNvPr id="6" name="Right Triangle 5">
            <a:extLst>
              <a:ext uri="{FF2B5EF4-FFF2-40B4-BE49-F238E27FC236}">
                <a16:creationId xmlns:a16="http://schemas.microsoft.com/office/drawing/2014/main" id="{4EB46BFF-4BDD-4CE4-9C56-6CE31F1D77D1}"/>
              </a:ext>
              <a:ext uri="{C183D7F6-B498-43B3-948B-1728B52AA6E4}">
                <adec:decorative xmlns:adec="http://schemas.microsoft.com/office/drawing/2017/decorative" val="1"/>
              </a:ext>
            </a:extLst>
          </p:cNvPr>
          <p:cNvSpPr/>
          <p:nvPr/>
        </p:nvSpPr>
        <p:spPr>
          <a:xfrm rot="5400000">
            <a:off x="2794668" y="-2425701"/>
            <a:ext cx="6475663" cy="11709402"/>
          </a:xfrm>
          <a:prstGeom prst="rtTriangle">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The same male teen has his arm wrapped around the shoulders of the same female teen from before.  This time, the female's hair is brunette instead of blonde.">
            <a:extLst>
              <a:ext uri="{FF2B5EF4-FFF2-40B4-BE49-F238E27FC236}">
                <a16:creationId xmlns:a16="http://schemas.microsoft.com/office/drawing/2014/main" id="{9247DEB3-BE5C-4FD8-A674-FFC5C9828A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60977" y="1266157"/>
            <a:ext cx="6753225" cy="5400675"/>
          </a:xfrm>
          <a:prstGeom prst="rect">
            <a:avLst/>
          </a:prstGeom>
        </p:spPr>
      </p:pic>
    </p:spTree>
    <p:extLst>
      <p:ext uri="{BB962C8B-B14F-4D97-AF65-F5344CB8AC3E}">
        <p14:creationId xmlns:p14="http://schemas.microsoft.com/office/powerpoint/2010/main" val="2630557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5D49B31-35F3-492F-BF64-4C13659818B9}"/>
              </a:ext>
            </a:extLst>
          </p:cNvPr>
          <p:cNvSpPr txBox="1"/>
          <p:nvPr/>
        </p:nvSpPr>
        <p:spPr>
          <a:xfrm>
            <a:off x="6943725" y="151178"/>
            <a:ext cx="4762500" cy="2862322"/>
          </a:xfrm>
          <a:prstGeom prst="rect">
            <a:avLst/>
          </a:prstGeom>
          <a:noFill/>
        </p:spPr>
        <p:txBody>
          <a:bodyPr wrap="square" rtlCol="0">
            <a:spAutoFit/>
          </a:bodyPr>
          <a:lstStyle/>
          <a:p>
            <a:pPr algn="ctr"/>
            <a:r>
              <a:rPr lang="en-US" sz="6000" dirty="0"/>
              <a:t>You learn to take less photos</a:t>
            </a:r>
          </a:p>
        </p:txBody>
      </p:sp>
      <p:sp>
        <p:nvSpPr>
          <p:cNvPr id="6" name="TextBox 5">
            <a:extLst>
              <a:ext uri="{FF2B5EF4-FFF2-40B4-BE49-F238E27FC236}">
                <a16:creationId xmlns:a16="http://schemas.microsoft.com/office/drawing/2014/main" id="{16132B52-D255-4435-8D22-8834035D2749}"/>
              </a:ext>
            </a:extLst>
          </p:cNvPr>
          <p:cNvSpPr txBox="1"/>
          <p:nvPr/>
        </p:nvSpPr>
        <p:spPr>
          <a:xfrm>
            <a:off x="8658225" y="2901613"/>
            <a:ext cx="2619375" cy="1015663"/>
          </a:xfrm>
          <a:prstGeom prst="rect">
            <a:avLst/>
          </a:prstGeom>
          <a:noFill/>
        </p:spPr>
        <p:txBody>
          <a:bodyPr wrap="square" rtlCol="0">
            <a:spAutoFit/>
          </a:bodyPr>
          <a:lstStyle/>
          <a:p>
            <a:r>
              <a:rPr lang="en-US" sz="6000" dirty="0"/>
              <a:t>OR</a:t>
            </a:r>
          </a:p>
        </p:txBody>
      </p:sp>
      <p:sp>
        <p:nvSpPr>
          <p:cNvPr id="7" name="TextBox 6">
            <a:extLst>
              <a:ext uri="{FF2B5EF4-FFF2-40B4-BE49-F238E27FC236}">
                <a16:creationId xmlns:a16="http://schemas.microsoft.com/office/drawing/2014/main" id="{71507CE9-F758-4A07-A9AE-AB95C7226533}"/>
              </a:ext>
            </a:extLst>
          </p:cNvPr>
          <p:cNvSpPr txBox="1"/>
          <p:nvPr/>
        </p:nvSpPr>
        <p:spPr>
          <a:xfrm>
            <a:off x="7077075" y="3814914"/>
            <a:ext cx="4495800" cy="2862322"/>
          </a:xfrm>
          <a:prstGeom prst="rect">
            <a:avLst/>
          </a:prstGeom>
          <a:noFill/>
        </p:spPr>
        <p:txBody>
          <a:bodyPr wrap="square" rtlCol="0">
            <a:spAutoFit/>
          </a:bodyPr>
          <a:lstStyle/>
          <a:p>
            <a:pPr algn="ctr"/>
            <a:r>
              <a:rPr lang="en-US" sz="6000" dirty="0"/>
              <a:t>to take them in darker lighting.</a:t>
            </a:r>
          </a:p>
        </p:txBody>
      </p:sp>
      <p:pic>
        <p:nvPicPr>
          <p:cNvPr id="12" name="Picture 11" descr="The two teens are close together with smiles on their faces.  The male is on the left and has his arm around the female on the right, but the setting is incredibly dark as the two are outside at night.">
            <a:extLst>
              <a:ext uri="{FF2B5EF4-FFF2-40B4-BE49-F238E27FC236}">
                <a16:creationId xmlns:a16="http://schemas.microsoft.com/office/drawing/2014/main" id="{D8073EDF-CD94-42D6-B283-D3EADB9B0F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975" y="151176"/>
            <a:ext cx="6229350" cy="6555641"/>
          </a:xfrm>
          <a:prstGeom prst="rect">
            <a:avLst/>
          </a:prstGeom>
        </p:spPr>
      </p:pic>
      <p:sp>
        <p:nvSpPr>
          <p:cNvPr id="8" name="Rectangle 7">
            <a:extLst>
              <a:ext uri="{FF2B5EF4-FFF2-40B4-BE49-F238E27FC236}">
                <a16:creationId xmlns:a16="http://schemas.microsoft.com/office/drawing/2014/main" id="{D52B42C1-42A4-4F6D-8249-EB67B941500F}"/>
              </a:ext>
              <a:ext uri="{C183D7F6-B498-43B3-948B-1728B52AA6E4}">
                <adec:decorative xmlns:adec="http://schemas.microsoft.com/office/drawing/2017/decorative" val="1"/>
              </a:ext>
            </a:extLst>
          </p:cNvPr>
          <p:cNvSpPr/>
          <p:nvPr/>
        </p:nvSpPr>
        <p:spPr>
          <a:xfrm>
            <a:off x="6715125" y="131623"/>
            <a:ext cx="5219700" cy="6555641"/>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58812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fade">
                                      <p:cBhvr>
                                        <p:cTn id="15" dur="500"/>
                                        <p:tgtEl>
                                          <p:spTgt spid="6">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7">
                                            <p:txEl>
                                              <p:pRg st="0" end="0"/>
                                            </p:txEl>
                                          </p:spTgt>
                                        </p:tgtEl>
                                        <p:attrNameLst>
                                          <p:attrName>style.visibility</p:attrName>
                                        </p:attrNameLst>
                                      </p:cBhvr>
                                      <p:to>
                                        <p:strVal val="visible"/>
                                      </p:to>
                                    </p:set>
                                    <p:animEffect transition="in" filter="fade">
                                      <p:cBhvr>
                                        <p:cTn id="2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8ABA44C-7E20-4FCD-8657-6522591E84E0}"/>
              </a:ext>
            </a:extLst>
          </p:cNvPr>
          <p:cNvSpPr txBox="1"/>
          <p:nvPr/>
        </p:nvSpPr>
        <p:spPr>
          <a:xfrm>
            <a:off x="382773" y="1074507"/>
            <a:ext cx="2594344" cy="4708981"/>
          </a:xfrm>
          <a:prstGeom prst="rect">
            <a:avLst/>
          </a:prstGeom>
          <a:noFill/>
          <a:ln w="76200">
            <a:solidFill>
              <a:schemeClr val="tx1"/>
            </a:solidFill>
          </a:ln>
        </p:spPr>
        <p:txBody>
          <a:bodyPr wrap="square" rtlCol="0">
            <a:spAutoFit/>
          </a:bodyPr>
          <a:lstStyle/>
          <a:p>
            <a:pPr algn="ctr"/>
            <a:endParaRPr lang="en-US" sz="3000" dirty="0"/>
          </a:p>
          <a:p>
            <a:pPr algn="ctr"/>
            <a:r>
              <a:rPr lang="en-US" sz="6000" dirty="0"/>
              <a:t>You learn to</a:t>
            </a:r>
          </a:p>
          <a:p>
            <a:pPr algn="ctr"/>
            <a:r>
              <a:rPr lang="en-US" sz="6000" dirty="0"/>
              <a:t>act</a:t>
            </a:r>
          </a:p>
          <a:p>
            <a:pPr algn="ctr"/>
            <a:endParaRPr lang="en-US" sz="3000" dirty="0"/>
          </a:p>
        </p:txBody>
      </p:sp>
      <p:sp>
        <p:nvSpPr>
          <p:cNvPr id="5" name="TextBox 4">
            <a:extLst>
              <a:ext uri="{FF2B5EF4-FFF2-40B4-BE49-F238E27FC236}">
                <a16:creationId xmlns:a16="http://schemas.microsoft.com/office/drawing/2014/main" id="{7EFE1AEA-C1E3-48AB-9DB9-3AA7DFA7937F}"/>
              </a:ext>
            </a:extLst>
          </p:cNvPr>
          <p:cNvSpPr txBox="1"/>
          <p:nvPr/>
        </p:nvSpPr>
        <p:spPr>
          <a:xfrm>
            <a:off x="9214883" y="1074508"/>
            <a:ext cx="2594344" cy="4708981"/>
          </a:xfrm>
          <a:prstGeom prst="rect">
            <a:avLst/>
          </a:prstGeom>
          <a:noFill/>
          <a:ln w="76200">
            <a:solidFill>
              <a:schemeClr val="tx1"/>
            </a:solidFill>
          </a:ln>
        </p:spPr>
        <p:txBody>
          <a:bodyPr wrap="square" rtlCol="0">
            <a:spAutoFit/>
          </a:bodyPr>
          <a:lstStyle/>
          <a:p>
            <a:pPr algn="ctr"/>
            <a:endParaRPr lang="en-US" sz="3000" dirty="0"/>
          </a:p>
          <a:p>
            <a:pPr algn="ctr"/>
            <a:r>
              <a:rPr lang="en-US" sz="6000" dirty="0"/>
              <a:t>like things are</a:t>
            </a:r>
          </a:p>
          <a:p>
            <a:pPr algn="ctr"/>
            <a:r>
              <a:rPr lang="en-US" sz="6000" dirty="0"/>
              <a:t>fine.</a:t>
            </a:r>
          </a:p>
          <a:p>
            <a:pPr algn="ctr"/>
            <a:endParaRPr lang="en-US" sz="3000" dirty="0"/>
          </a:p>
        </p:txBody>
      </p:sp>
      <p:pic>
        <p:nvPicPr>
          <p:cNvPr id="6" name="Picture 5" descr="The two teens are close together with the male on the left and the female on the right.  They are both smiling with air-dried hair from a recent swim in a pool.">
            <a:extLst>
              <a:ext uri="{FF2B5EF4-FFF2-40B4-BE49-F238E27FC236}">
                <a16:creationId xmlns:a16="http://schemas.microsoft.com/office/drawing/2014/main" id="{68436FAA-853E-4BC1-85A7-D957709A11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81350" y="514350"/>
            <a:ext cx="5829300" cy="5829300"/>
          </a:xfrm>
          <a:prstGeom prst="rect">
            <a:avLst/>
          </a:prstGeom>
        </p:spPr>
      </p:pic>
    </p:spTree>
    <p:extLst>
      <p:ext uri="{BB962C8B-B14F-4D97-AF65-F5344CB8AC3E}">
        <p14:creationId xmlns:p14="http://schemas.microsoft.com/office/powerpoint/2010/main" val="1970264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fade">
                                      <p:cBhvr>
                                        <p:cTn id="17" dur="500"/>
                                        <p:tgtEl>
                                          <p:spTgt spid="4">
                                            <p:txEl>
                                              <p:pRg st="1" end="1"/>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4">
                                            <p:txEl>
                                              <p:pRg st="2" end="2"/>
                                            </p:txEl>
                                          </p:spTgt>
                                        </p:tgtEl>
                                        <p:attrNameLst>
                                          <p:attrName>style.visibility</p:attrName>
                                        </p:attrNameLst>
                                      </p:cBhvr>
                                      <p:to>
                                        <p:strVal val="visible"/>
                                      </p:to>
                                    </p:set>
                                    <p:animEffect transition="in" filter="fade">
                                      <p:cBhvr>
                                        <p:cTn id="20" dur="500"/>
                                        <p:tgtEl>
                                          <p:spTgt spid="4">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5">
                                            <p:txEl>
                                              <p:pRg st="1" end="1"/>
                                            </p:txEl>
                                          </p:spTgt>
                                        </p:tgtEl>
                                        <p:attrNameLst>
                                          <p:attrName>style.visibility</p:attrName>
                                        </p:attrNameLst>
                                      </p:cBhvr>
                                      <p:to>
                                        <p:strVal val="visible"/>
                                      </p:to>
                                    </p:set>
                                    <p:animEffect transition="in" filter="fade">
                                      <p:cBhvr>
                                        <p:cTn id="30" dur="500"/>
                                        <p:tgtEl>
                                          <p:spTgt spid="5">
                                            <p:txEl>
                                              <p:pRg st="1" end="1"/>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5">
                                            <p:txEl>
                                              <p:pRg st="2" end="2"/>
                                            </p:txEl>
                                          </p:spTgt>
                                        </p:tgtEl>
                                        <p:attrNameLst>
                                          <p:attrName>style.visibility</p:attrName>
                                        </p:attrNameLst>
                                      </p:cBhvr>
                                      <p:to>
                                        <p:strVal val="visible"/>
                                      </p:to>
                                    </p:set>
                                    <p:animEffect transition="in" filter="fade">
                                      <p:cBhvr>
                                        <p:cTn id="33"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25FDE41-4B4E-4776-A2BD-7FD3EB1603AB}"/>
              </a:ext>
            </a:extLst>
          </p:cNvPr>
          <p:cNvSpPr txBox="1"/>
          <p:nvPr/>
        </p:nvSpPr>
        <p:spPr>
          <a:xfrm>
            <a:off x="385762" y="1997839"/>
            <a:ext cx="11420475" cy="2862322"/>
          </a:xfrm>
          <a:prstGeom prst="rect">
            <a:avLst/>
          </a:prstGeom>
          <a:noFill/>
        </p:spPr>
        <p:txBody>
          <a:bodyPr wrap="square" rtlCol="0">
            <a:spAutoFit/>
          </a:bodyPr>
          <a:lstStyle/>
          <a:p>
            <a:pPr algn="ctr"/>
            <a:r>
              <a:rPr lang="en-US" sz="6000" dirty="0"/>
              <a:t>You don’t know when you learned to carry a compact of make-up everywhere with you.</a:t>
            </a:r>
          </a:p>
        </p:txBody>
      </p:sp>
    </p:spTree>
    <p:extLst>
      <p:ext uri="{BB962C8B-B14F-4D97-AF65-F5344CB8AC3E}">
        <p14:creationId xmlns:p14="http://schemas.microsoft.com/office/powerpoint/2010/main" val="387146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6FB09D0-0E6C-4488-B594-6A3FC124D84E}"/>
              </a:ext>
            </a:extLst>
          </p:cNvPr>
          <p:cNvSpPr txBox="1"/>
          <p:nvPr/>
        </p:nvSpPr>
        <p:spPr>
          <a:xfrm>
            <a:off x="357187" y="1895981"/>
            <a:ext cx="11477625" cy="1938992"/>
          </a:xfrm>
          <a:prstGeom prst="rect">
            <a:avLst/>
          </a:prstGeom>
          <a:noFill/>
        </p:spPr>
        <p:txBody>
          <a:bodyPr wrap="square" rtlCol="0">
            <a:spAutoFit/>
          </a:bodyPr>
          <a:lstStyle/>
          <a:p>
            <a:pPr algn="ctr"/>
            <a:r>
              <a:rPr lang="en-US" sz="6000" dirty="0"/>
              <a:t>You just remember what it felt like to have his fingernails leave a</a:t>
            </a:r>
          </a:p>
        </p:txBody>
      </p:sp>
      <p:sp>
        <p:nvSpPr>
          <p:cNvPr id="5" name="TextBox 4">
            <a:extLst>
              <a:ext uri="{FF2B5EF4-FFF2-40B4-BE49-F238E27FC236}">
                <a16:creationId xmlns:a16="http://schemas.microsoft.com/office/drawing/2014/main" id="{F3644611-8E89-4EB7-82BA-04EE0068A28F}"/>
              </a:ext>
            </a:extLst>
          </p:cNvPr>
          <p:cNvSpPr txBox="1"/>
          <p:nvPr/>
        </p:nvSpPr>
        <p:spPr>
          <a:xfrm>
            <a:off x="1119186" y="3730198"/>
            <a:ext cx="9972675" cy="1015663"/>
          </a:xfrm>
          <a:prstGeom prst="rect">
            <a:avLst/>
          </a:prstGeom>
          <a:noFill/>
        </p:spPr>
        <p:txBody>
          <a:bodyPr wrap="square" rtlCol="0">
            <a:spAutoFit/>
          </a:bodyPr>
          <a:lstStyle/>
          <a:p>
            <a:r>
              <a:rPr lang="en-US" sz="6000" dirty="0"/>
              <a:t>burning trail across your neck.</a:t>
            </a:r>
          </a:p>
        </p:txBody>
      </p:sp>
    </p:spTree>
    <p:extLst>
      <p:ext uri="{BB962C8B-B14F-4D97-AF65-F5344CB8AC3E}">
        <p14:creationId xmlns:p14="http://schemas.microsoft.com/office/powerpoint/2010/main" val="1102941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1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84B0663-0379-416A-A94E-8E534FC311D0}"/>
              </a:ext>
            </a:extLst>
          </p:cNvPr>
          <p:cNvSpPr txBox="1"/>
          <p:nvPr/>
        </p:nvSpPr>
        <p:spPr>
          <a:xfrm>
            <a:off x="314325" y="1997839"/>
            <a:ext cx="11563350" cy="2862322"/>
          </a:xfrm>
          <a:prstGeom prst="rect">
            <a:avLst/>
          </a:prstGeom>
          <a:noFill/>
        </p:spPr>
        <p:txBody>
          <a:bodyPr wrap="square" rtlCol="0">
            <a:spAutoFit/>
          </a:bodyPr>
          <a:lstStyle/>
          <a:p>
            <a:pPr algn="ctr"/>
            <a:r>
              <a:rPr lang="en-US" sz="6000" dirty="0"/>
              <a:t>You don’t remember when you stopped hanging out with </a:t>
            </a:r>
            <a:r>
              <a:rPr lang="en-US" sz="6000" b="1" i="1" dirty="0"/>
              <a:t>all</a:t>
            </a:r>
            <a:r>
              <a:rPr lang="en-US" sz="6000" dirty="0"/>
              <a:t> of your friends.</a:t>
            </a:r>
          </a:p>
        </p:txBody>
      </p:sp>
    </p:spTree>
    <p:extLst>
      <p:ext uri="{BB962C8B-B14F-4D97-AF65-F5344CB8AC3E}">
        <p14:creationId xmlns:p14="http://schemas.microsoft.com/office/powerpoint/2010/main" val="4092220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131FD17-A03C-4D7E-B4C3-8C75C27404B3}"/>
              </a:ext>
            </a:extLst>
          </p:cNvPr>
          <p:cNvSpPr txBox="1"/>
          <p:nvPr/>
        </p:nvSpPr>
        <p:spPr>
          <a:xfrm>
            <a:off x="328612" y="1536174"/>
            <a:ext cx="11534775" cy="3785652"/>
          </a:xfrm>
          <a:prstGeom prst="rect">
            <a:avLst/>
          </a:prstGeom>
          <a:noFill/>
        </p:spPr>
        <p:txBody>
          <a:bodyPr wrap="square" rtlCol="0">
            <a:spAutoFit/>
          </a:bodyPr>
          <a:lstStyle/>
          <a:p>
            <a:pPr algn="ctr"/>
            <a:r>
              <a:rPr lang="en-US" sz="6000" dirty="0"/>
              <a:t>You just recall that time when he said that he </a:t>
            </a:r>
            <a:r>
              <a:rPr lang="en-US" sz="6000" b="1" i="1" dirty="0"/>
              <a:t>loved</a:t>
            </a:r>
            <a:r>
              <a:rPr lang="en-US" sz="6000" dirty="0"/>
              <a:t> “to make you look like [his] </a:t>
            </a:r>
            <a:r>
              <a:rPr lang="en-US" sz="6000" b="1" i="1" dirty="0"/>
              <a:t>bitch</a:t>
            </a:r>
            <a:r>
              <a:rPr lang="en-US" sz="6000" dirty="0"/>
              <a:t> in front of</a:t>
            </a:r>
          </a:p>
          <a:p>
            <a:pPr algn="ctr"/>
            <a:r>
              <a:rPr lang="en-US" sz="6000" dirty="0"/>
              <a:t>your friends.”</a:t>
            </a:r>
          </a:p>
        </p:txBody>
      </p:sp>
    </p:spTree>
    <p:extLst>
      <p:ext uri="{BB962C8B-B14F-4D97-AF65-F5344CB8AC3E}">
        <p14:creationId xmlns:p14="http://schemas.microsoft.com/office/powerpoint/2010/main" val="1517200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E60A5C2-AF16-42F5-B4F8-158D31C5B5C2}"/>
              </a:ext>
            </a:extLst>
          </p:cNvPr>
          <p:cNvSpPr txBox="1"/>
          <p:nvPr/>
        </p:nvSpPr>
        <p:spPr>
          <a:xfrm>
            <a:off x="266700" y="2459504"/>
            <a:ext cx="11658600" cy="1938992"/>
          </a:xfrm>
          <a:prstGeom prst="rect">
            <a:avLst/>
          </a:prstGeom>
          <a:noFill/>
        </p:spPr>
        <p:txBody>
          <a:bodyPr wrap="square" rtlCol="0">
            <a:spAutoFit/>
          </a:bodyPr>
          <a:lstStyle/>
          <a:p>
            <a:pPr algn="ctr"/>
            <a:r>
              <a:rPr lang="en-US" sz="6000" dirty="0"/>
              <a:t>Even though you don’t remember a lot of the specifics, </a:t>
            </a:r>
          </a:p>
        </p:txBody>
      </p:sp>
    </p:spTree>
    <p:extLst>
      <p:ext uri="{BB962C8B-B14F-4D97-AF65-F5344CB8AC3E}">
        <p14:creationId xmlns:p14="http://schemas.microsoft.com/office/powerpoint/2010/main" val="3270095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E60A5C2-AF16-42F5-B4F8-158D31C5B5C2}"/>
              </a:ext>
            </a:extLst>
          </p:cNvPr>
          <p:cNvSpPr txBox="1"/>
          <p:nvPr/>
        </p:nvSpPr>
        <p:spPr>
          <a:xfrm>
            <a:off x="266700" y="1997839"/>
            <a:ext cx="11658600" cy="2862322"/>
          </a:xfrm>
          <a:prstGeom prst="rect">
            <a:avLst/>
          </a:prstGeom>
          <a:noFill/>
        </p:spPr>
        <p:txBody>
          <a:bodyPr wrap="square" rtlCol="0">
            <a:spAutoFit/>
          </a:bodyPr>
          <a:lstStyle/>
          <a:p>
            <a:pPr algn="ctr"/>
            <a:r>
              <a:rPr lang="en-US" sz="6000" dirty="0"/>
              <a:t>You do remember the moment that you became aware of what was happening.</a:t>
            </a:r>
          </a:p>
        </p:txBody>
      </p:sp>
    </p:spTree>
    <p:extLst>
      <p:ext uri="{BB962C8B-B14F-4D97-AF65-F5344CB8AC3E}">
        <p14:creationId xmlns:p14="http://schemas.microsoft.com/office/powerpoint/2010/main" val="2829073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1CF9D51-FA25-45BE-BF14-D990B6960A68}"/>
              </a:ext>
            </a:extLst>
          </p:cNvPr>
          <p:cNvSpPr txBox="1"/>
          <p:nvPr/>
        </p:nvSpPr>
        <p:spPr>
          <a:xfrm>
            <a:off x="516890" y="612844"/>
            <a:ext cx="5666196" cy="1015663"/>
          </a:xfrm>
          <a:prstGeom prst="rect">
            <a:avLst/>
          </a:prstGeom>
          <a:noFill/>
        </p:spPr>
        <p:txBody>
          <a:bodyPr wrap="square" rtlCol="0">
            <a:spAutoFit/>
          </a:bodyPr>
          <a:lstStyle/>
          <a:p>
            <a:r>
              <a:rPr lang="en-US" sz="6000" dirty="0"/>
              <a:t>You were sitting</a:t>
            </a:r>
          </a:p>
        </p:txBody>
      </p:sp>
      <p:sp>
        <p:nvSpPr>
          <p:cNvPr id="8" name="TextBox 7">
            <a:extLst>
              <a:ext uri="{FF2B5EF4-FFF2-40B4-BE49-F238E27FC236}">
                <a16:creationId xmlns:a16="http://schemas.microsoft.com/office/drawing/2014/main" id="{8B83E908-A878-4846-BC85-6082027101DB}"/>
              </a:ext>
            </a:extLst>
          </p:cNvPr>
          <p:cNvSpPr txBox="1"/>
          <p:nvPr/>
        </p:nvSpPr>
        <p:spPr>
          <a:xfrm>
            <a:off x="516890" y="1527244"/>
            <a:ext cx="1733550" cy="1015663"/>
          </a:xfrm>
          <a:prstGeom prst="rect">
            <a:avLst/>
          </a:prstGeom>
          <a:noFill/>
        </p:spPr>
        <p:txBody>
          <a:bodyPr wrap="square" rtlCol="0">
            <a:spAutoFit/>
          </a:bodyPr>
          <a:lstStyle/>
          <a:p>
            <a:r>
              <a:rPr lang="en-US" sz="6000" dirty="0">
                <a:solidFill>
                  <a:srgbClr val="FF0000"/>
                </a:solidFill>
              </a:rPr>
              <a:t>here</a:t>
            </a:r>
          </a:p>
        </p:txBody>
      </p:sp>
      <p:sp>
        <p:nvSpPr>
          <p:cNvPr id="9" name="TextBox 8">
            <a:extLst>
              <a:ext uri="{FF2B5EF4-FFF2-40B4-BE49-F238E27FC236}">
                <a16:creationId xmlns:a16="http://schemas.microsoft.com/office/drawing/2014/main" id="{1F29CB04-506D-4B9A-A180-5C66E32879A4}"/>
              </a:ext>
            </a:extLst>
          </p:cNvPr>
          <p:cNvSpPr txBox="1"/>
          <p:nvPr/>
        </p:nvSpPr>
        <p:spPr>
          <a:xfrm>
            <a:off x="2098040" y="1527244"/>
            <a:ext cx="3626484" cy="1015663"/>
          </a:xfrm>
          <a:prstGeom prst="rect">
            <a:avLst/>
          </a:prstGeom>
          <a:noFill/>
        </p:spPr>
        <p:txBody>
          <a:bodyPr wrap="square" rtlCol="0">
            <a:spAutoFit/>
          </a:bodyPr>
          <a:lstStyle/>
          <a:p>
            <a:r>
              <a:rPr lang="en-US" sz="6000" dirty="0"/>
              <a:t>with him.</a:t>
            </a:r>
          </a:p>
        </p:txBody>
      </p:sp>
      <p:sp>
        <p:nvSpPr>
          <p:cNvPr id="11" name="TextBox 10">
            <a:extLst>
              <a:ext uri="{FF2B5EF4-FFF2-40B4-BE49-F238E27FC236}">
                <a16:creationId xmlns:a16="http://schemas.microsoft.com/office/drawing/2014/main" id="{0898D366-7A34-4DED-A550-FF8399078F06}"/>
              </a:ext>
            </a:extLst>
          </p:cNvPr>
          <p:cNvSpPr txBox="1"/>
          <p:nvPr/>
        </p:nvSpPr>
        <p:spPr>
          <a:xfrm>
            <a:off x="506003" y="3356044"/>
            <a:ext cx="5067483" cy="2862322"/>
          </a:xfrm>
          <a:prstGeom prst="rect">
            <a:avLst/>
          </a:prstGeom>
          <a:noFill/>
        </p:spPr>
        <p:txBody>
          <a:bodyPr wrap="square" rtlCol="0">
            <a:spAutoFit/>
          </a:bodyPr>
          <a:lstStyle/>
          <a:p>
            <a:r>
              <a:rPr lang="en-US" sz="6000" dirty="0"/>
              <a:t>Your forgotten friends were sitting</a:t>
            </a:r>
          </a:p>
        </p:txBody>
      </p:sp>
      <p:sp>
        <p:nvSpPr>
          <p:cNvPr id="16" name="TextBox 15">
            <a:extLst>
              <a:ext uri="{FF2B5EF4-FFF2-40B4-BE49-F238E27FC236}">
                <a16:creationId xmlns:a16="http://schemas.microsoft.com/office/drawing/2014/main" id="{690D2E45-F52B-4FED-8186-AA50C6293CE6}"/>
              </a:ext>
            </a:extLst>
          </p:cNvPr>
          <p:cNvSpPr txBox="1"/>
          <p:nvPr/>
        </p:nvSpPr>
        <p:spPr>
          <a:xfrm>
            <a:off x="2688590" y="5184844"/>
            <a:ext cx="2150110" cy="1015663"/>
          </a:xfrm>
          <a:prstGeom prst="rect">
            <a:avLst/>
          </a:prstGeom>
          <a:noFill/>
        </p:spPr>
        <p:txBody>
          <a:bodyPr wrap="square" rtlCol="0">
            <a:spAutoFit/>
          </a:bodyPr>
          <a:lstStyle/>
          <a:p>
            <a:r>
              <a:rPr lang="en-US" sz="6000" dirty="0">
                <a:solidFill>
                  <a:srgbClr val="00B0F0"/>
                </a:solidFill>
              </a:rPr>
              <a:t>here</a:t>
            </a:r>
            <a:r>
              <a:rPr lang="en-US" sz="6000" dirty="0"/>
              <a:t>.</a:t>
            </a:r>
          </a:p>
        </p:txBody>
      </p:sp>
      <p:pic>
        <p:nvPicPr>
          <p:cNvPr id="3" name="Picture 2" descr="A basketball court with bright lighting, polished wooden floors, and wooden bench seating.  A red arrow is used to indicate where &quot;you&quot; are sitting and a blue arrow is used to indicate where the &quot;friends&quot; are sitting.">
            <a:extLst>
              <a:ext uri="{FF2B5EF4-FFF2-40B4-BE49-F238E27FC236}">
                <a16:creationId xmlns:a16="http://schemas.microsoft.com/office/drawing/2014/main" id="{EBD67A9E-6CDA-41A8-836A-C542E991EC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39330" y="612844"/>
            <a:ext cx="4335780" cy="5632311"/>
          </a:xfrm>
          <a:prstGeom prst="rect">
            <a:avLst/>
          </a:prstGeom>
        </p:spPr>
      </p:pic>
      <p:sp>
        <p:nvSpPr>
          <p:cNvPr id="17" name="Rectangle 16">
            <a:extLst>
              <a:ext uri="{FF2B5EF4-FFF2-40B4-BE49-F238E27FC236}">
                <a16:creationId xmlns:a16="http://schemas.microsoft.com/office/drawing/2014/main" id="{0D130986-43F5-4A74-BBEA-70162D914EC4}"/>
              </a:ext>
              <a:ext uri="{C183D7F6-B498-43B3-948B-1728B52AA6E4}">
                <adec:decorative xmlns:adec="http://schemas.microsoft.com/office/drawing/2017/decorative" val="1"/>
              </a:ext>
            </a:extLst>
          </p:cNvPr>
          <p:cNvSpPr/>
          <p:nvPr/>
        </p:nvSpPr>
        <p:spPr>
          <a:xfrm>
            <a:off x="490854" y="612844"/>
            <a:ext cx="5838825" cy="5632311"/>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Arrow: Up 17">
            <a:extLst>
              <a:ext uri="{FF2B5EF4-FFF2-40B4-BE49-F238E27FC236}">
                <a16:creationId xmlns:a16="http://schemas.microsoft.com/office/drawing/2014/main" id="{81984EB9-9233-4AD9-A7D3-AFFF48ED75E6}"/>
              </a:ext>
              <a:ext uri="{C183D7F6-B498-43B3-948B-1728B52AA6E4}">
                <adec:decorative xmlns:adec="http://schemas.microsoft.com/office/drawing/2017/decorative" val="1"/>
              </a:ext>
            </a:extLst>
          </p:cNvPr>
          <p:cNvSpPr/>
          <p:nvPr/>
        </p:nvSpPr>
        <p:spPr>
          <a:xfrm>
            <a:off x="8267700" y="3356044"/>
            <a:ext cx="342900" cy="711131"/>
          </a:xfrm>
          <a:prstGeom prst="up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Arrow: Down 18">
            <a:extLst>
              <a:ext uri="{FF2B5EF4-FFF2-40B4-BE49-F238E27FC236}">
                <a16:creationId xmlns:a16="http://schemas.microsoft.com/office/drawing/2014/main" id="{2A36DE4B-D56D-416C-AAC5-B81710FCAD68}"/>
              </a:ext>
              <a:ext uri="{C183D7F6-B498-43B3-948B-1728B52AA6E4}">
                <adec:decorative xmlns:adec="http://schemas.microsoft.com/office/drawing/2017/decorative" val="1"/>
              </a:ext>
            </a:extLst>
          </p:cNvPr>
          <p:cNvSpPr/>
          <p:nvPr/>
        </p:nvSpPr>
        <p:spPr>
          <a:xfrm>
            <a:off x="7910829" y="2362200"/>
            <a:ext cx="285750" cy="609600"/>
          </a:xfrm>
          <a:prstGeom prst="downArrow">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59545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9" grpId="0"/>
      <p:bldP spid="11" grpId="0"/>
      <p:bldP spid="16" grpId="0"/>
      <p:bldP spid="17" grpId="0" animBg="1"/>
      <p:bldP spid="18" grpId="0" animBg="1"/>
      <p:bldP spid="19"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7753DC8-4FAC-4C97-90C7-63AD3815573C}"/>
              </a:ext>
            </a:extLst>
          </p:cNvPr>
          <p:cNvSpPr txBox="1"/>
          <p:nvPr/>
        </p:nvSpPr>
        <p:spPr>
          <a:xfrm>
            <a:off x="309562" y="1536174"/>
            <a:ext cx="11572875" cy="3785652"/>
          </a:xfrm>
          <a:prstGeom prst="rect">
            <a:avLst/>
          </a:prstGeom>
          <a:noFill/>
        </p:spPr>
        <p:txBody>
          <a:bodyPr wrap="square" rtlCol="0">
            <a:spAutoFit/>
          </a:bodyPr>
          <a:lstStyle/>
          <a:p>
            <a:pPr algn="ctr"/>
            <a:r>
              <a:rPr lang="en-US" sz="6000" dirty="0"/>
              <a:t>You had just finished doing some practice free-throw shots as mandated by your basketball coach.</a:t>
            </a:r>
          </a:p>
        </p:txBody>
      </p:sp>
    </p:spTree>
    <p:extLst>
      <p:ext uri="{BB962C8B-B14F-4D97-AF65-F5344CB8AC3E}">
        <p14:creationId xmlns:p14="http://schemas.microsoft.com/office/powerpoint/2010/main" val="3415723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7753DC8-4FAC-4C97-90C7-63AD3815573C}"/>
              </a:ext>
            </a:extLst>
          </p:cNvPr>
          <p:cNvSpPr txBox="1"/>
          <p:nvPr/>
        </p:nvSpPr>
        <p:spPr>
          <a:xfrm>
            <a:off x="309562" y="1536174"/>
            <a:ext cx="11572875" cy="3785652"/>
          </a:xfrm>
          <a:prstGeom prst="rect">
            <a:avLst/>
          </a:prstGeom>
          <a:noFill/>
        </p:spPr>
        <p:txBody>
          <a:bodyPr wrap="square" rtlCol="0">
            <a:spAutoFit/>
          </a:bodyPr>
          <a:lstStyle/>
          <a:p>
            <a:pPr algn="ctr"/>
            <a:r>
              <a:rPr lang="en-US" sz="6000" dirty="0"/>
              <a:t>He was watching you with pride as you gloated about your *shot percentage being higher than usual.</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9FCDCA19-314D-4237-B797-359D1EB98B16}"/>
                  </a:ext>
                </a:extLst>
              </p:cNvPr>
              <p:cNvSpPr txBox="1"/>
              <p:nvPr/>
            </p:nvSpPr>
            <p:spPr>
              <a:xfrm>
                <a:off x="5772151" y="5848350"/>
                <a:ext cx="6219824" cy="669607"/>
              </a:xfrm>
              <a:prstGeom prst="rect">
                <a:avLst/>
              </a:prstGeom>
              <a:noFill/>
            </p:spPr>
            <p:txBody>
              <a:bodyPr wrap="square" rtlCol="0">
                <a:spAutoFit/>
              </a:bodyPr>
              <a:lstStyle/>
              <a:p>
                <a:r>
                  <a:rPr lang="en-US" sz="2400" dirty="0"/>
                  <a:t>*Shot percentage = </a:t>
                </a:r>
                <a14:m>
                  <m:oMath xmlns:m="http://schemas.openxmlformats.org/officeDocument/2006/math">
                    <m:f>
                      <m:fPr>
                        <m:ctrlPr>
                          <a:rPr lang="en-US" sz="2400" i="1" dirty="0" smtClean="0">
                            <a:latin typeface="Cambria Math" panose="02040503050406030204" pitchFamily="18" charset="0"/>
                          </a:rPr>
                        </m:ctrlPr>
                      </m:fPr>
                      <m:num>
                        <m:r>
                          <a:rPr lang="en-US" sz="2400" b="0" i="1" dirty="0" smtClean="0">
                            <a:latin typeface="Cambria Math" panose="02040503050406030204" pitchFamily="18" charset="0"/>
                          </a:rPr>
                          <m:t>𝑁𝑢𝑚𝑏𝑒𝑟</m:t>
                        </m:r>
                        <m:r>
                          <a:rPr lang="en-US" sz="2400" b="0" i="1" dirty="0" smtClean="0">
                            <a:latin typeface="Cambria Math" panose="02040503050406030204" pitchFamily="18" charset="0"/>
                          </a:rPr>
                          <m:t> </m:t>
                        </m:r>
                        <m:r>
                          <a:rPr lang="en-US" sz="2400" b="0" i="1" dirty="0" smtClean="0">
                            <a:latin typeface="Cambria Math" panose="02040503050406030204" pitchFamily="18" charset="0"/>
                          </a:rPr>
                          <m:t>𝑜𝑓</m:t>
                        </m:r>
                        <m:r>
                          <a:rPr lang="en-US" sz="2400" b="0" i="1" dirty="0" smtClean="0">
                            <a:latin typeface="Cambria Math" panose="02040503050406030204" pitchFamily="18" charset="0"/>
                          </a:rPr>
                          <m:t> </m:t>
                        </m:r>
                        <m:r>
                          <a:rPr lang="en-US" sz="2400" b="0" i="1" dirty="0" smtClean="0">
                            <a:latin typeface="Cambria Math" panose="02040503050406030204" pitchFamily="18" charset="0"/>
                          </a:rPr>
                          <m:t>𝑠h𝑜𝑡𝑠</m:t>
                        </m:r>
                        <m:r>
                          <a:rPr lang="en-US" sz="2400" b="0" i="1" dirty="0" smtClean="0">
                            <a:latin typeface="Cambria Math" panose="02040503050406030204" pitchFamily="18" charset="0"/>
                          </a:rPr>
                          <m:t> </m:t>
                        </m:r>
                        <m:r>
                          <a:rPr lang="en-US" sz="2400" b="0" i="1" dirty="0" smtClean="0">
                            <a:latin typeface="Cambria Math" panose="02040503050406030204" pitchFamily="18" charset="0"/>
                          </a:rPr>
                          <m:t>𝑚𝑎𝑑𝑒</m:t>
                        </m:r>
                      </m:num>
                      <m:den>
                        <m:r>
                          <a:rPr lang="en-US" sz="2400" b="0" i="1" dirty="0" smtClean="0">
                            <a:latin typeface="Cambria Math" panose="02040503050406030204" pitchFamily="18" charset="0"/>
                          </a:rPr>
                          <m:t>𝑁𝑢𝑚𝑏𝑒𝑟</m:t>
                        </m:r>
                        <m:r>
                          <a:rPr lang="en-US" sz="2400" b="0" i="1" dirty="0" smtClean="0">
                            <a:latin typeface="Cambria Math" panose="02040503050406030204" pitchFamily="18" charset="0"/>
                          </a:rPr>
                          <m:t> </m:t>
                        </m:r>
                        <m:r>
                          <a:rPr lang="en-US" sz="2400" b="0" i="1" dirty="0" smtClean="0">
                            <a:latin typeface="Cambria Math" panose="02040503050406030204" pitchFamily="18" charset="0"/>
                          </a:rPr>
                          <m:t>𝑜𝑓</m:t>
                        </m:r>
                        <m:r>
                          <a:rPr lang="en-US" sz="2400" b="0" i="1" dirty="0" smtClean="0">
                            <a:latin typeface="Cambria Math" panose="02040503050406030204" pitchFamily="18" charset="0"/>
                          </a:rPr>
                          <m:t> </m:t>
                        </m:r>
                        <m:r>
                          <a:rPr lang="en-US" sz="2400" b="0" i="1" dirty="0" smtClean="0">
                            <a:latin typeface="Cambria Math" panose="02040503050406030204" pitchFamily="18" charset="0"/>
                          </a:rPr>
                          <m:t>𝑡𝑜𝑡𝑎𝑙</m:t>
                        </m:r>
                        <m:r>
                          <a:rPr lang="en-US" sz="2400" b="0" i="1" dirty="0" smtClean="0">
                            <a:latin typeface="Cambria Math" panose="02040503050406030204" pitchFamily="18" charset="0"/>
                          </a:rPr>
                          <m:t> </m:t>
                        </m:r>
                        <m:r>
                          <a:rPr lang="en-US" sz="2400" b="0" i="1" dirty="0" smtClean="0">
                            <a:latin typeface="Cambria Math" panose="02040503050406030204" pitchFamily="18" charset="0"/>
                          </a:rPr>
                          <m:t>𝑠h𝑜𝑡𝑠</m:t>
                        </m:r>
                      </m:den>
                    </m:f>
                  </m:oMath>
                </a14:m>
                <a:r>
                  <a:rPr lang="en-US" sz="2400" dirty="0"/>
                  <a:t> x 100</a:t>
                </a:r>
              </a:p>
            </p:txBody>
          </p:sp>
        </mc:Choice>
        <mc:Fallback xmlns="">
          <p:sp>
            <p:nvSpPr>
              <p:cNvPr id="3" name="TextBox 2">
                <a:extLst>
                  <a:ext uri="{FF2B5EF4-FFF2-40B4-BE49-F238E27FC236}">
                    <a16:creationId xmlns:a16="http://schemas.microsoft.com/office/drawing/2014/main" id="{9FCDCA19-314D-4237-B797-359D1EB98B16}"/>
                  </a:ext>
                </a:extLst>
              </p:cNvPr>
              <p:cNvSpPr txBox="1">
                <a:spLocks noRot="1" noChangeAspect="1" noMove="1" noResize="1" noEditPoints="1" noAdjustHandles="1" noChangeArrowheads="1" noChangeShapeType="1" noTextEdit="1"/>
              </p:cNvSpPr>
              <p:nvPr/>
            </p:nvSpPr>
            <p:spPr>
              <a:xfrm>
                <a:off x="5772151" y="5848350"/>
                <a:ext cx="6219824" cy="669607"/>
              </a:xfrm>
              <a:prstGeom prst="rect">
                <a:avLst/>
              </a:prstGeom>
              <a:blipFill>
                <a:blip r:embed="rId2"/>
                <a:stretch>
                  <a:fillRect l="-1569" b="-1818"/>
                </a:stretch>
              </a:blipFill>
            </p:spPr>
            <p:txBody>
              <a:bodyPr/>
              <a:lstStyle/>
              <a:p>
                <a:r>
                  <a:rPr lang="en-US">
                    <a:noFill/>
                  </a:rPr>
                  <a:t> </a:t>
                </a:r>
              </a:p>
            </p:txBody>
          </p:sp>
        </mc:Fallback>
      </mc:AlternateContent>
    </p:spTree>
    <p:extLst>
      <p:ext uri="{BB962C8B-B14F-4D97-AF65-F5344CB8AC3E}">
        <p14:creationId xmlns:p14="http://schemas.microsoft.com/office/powerpoint/2010/main" val="3131568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2"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1+#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88DE98A-0B52-4BCE-ACCA-56C566C16927}"/>
              </a:ext>
            </a:extLst>
          </p:cNvPr>
          <p:cNvSpPr txBox="1"/>
          <p:nvPr/>
        </p:nvSpPr>
        <p:spPr>
          <a:xfrm>
            <a:off x="494623" y="1536169"/>
            <a:ext cx="5732008" cy="1015663"/>
          </a:xfrm>
          <a:prstGeom prst="rect">
            <a:avLst/>
          </a:prstGeom>
          <a:noFill/>
        </p:spPr>
        <p:txBody>
          <a:bodyPr wrap="square" rtlCol="0">
            <a:spAutoFit/>
          </a:bodyPr>
          <a:lstStyle/>
          <a:p>
            <a:pPr algn="ctr"/>
            <a:r>
              <a:rPr lang="en-US" sz="6000" dirty="0"/>
              <a:t>You made a joke</a:t>
            </a:r>
          </a:p>
        </p:txBody>
      </p:sp>
      <p:sp>
        <p:nvSpPr>
          <p:cNvPr id="6" name="TextBox 5">
            <a:extLst>
              <a:ext uri="{FF2B5EF4-FFF2-40B4-BE49-F238E27FC236}">
                <a16:creationId xmlns:a16="http://schemas.microsoft.com/office/drawing/2014/main" id="{907B269B-5532-4D4C-B706-46B4D36EEB1B}"/>
              </a:ext>
            </a:extLst>
          </p:cNvPr>
          <p:cNvSpPr txBox="1"/>
          <p:nvPr/>
        </p:nvSpPr>
        <p:spPr>
          <a:xfrm>
            <a:off x="6133415" y="1536171"/>
            <a:ext cx="2727552" cy="1015663"/>
          </a:xfrm>
          <a:prstGeom prst="rect">
            <a:avLst/>
          </a:prstGeom>
          <a:noFill/>
        </p:spPr>
        <p:txBody>
          <a:bodyPr wrap="square" rtlCol="0">
            <a:spAutoFit/>
          </a:bodyPr>
          <a:lstStyle/>
          <a:p>
            <a:pPr algn="ctr"/>
            <a:r>
              <a:rPr lang="en-US" sz="6000" dirty="0"/>
              <a:t>– trying</a:t>
            </a:r>
          </a:p>
        </p:txBody>
      </p:sp>
      <p:sp>
        <p:nvSpPr>
          <p:cNvPr id="7" name="Half Frame 6">
            <a:extLst>
              <a:ext uri="{FF2B5EF4-FFF2-40B4-BE49-F238E27FC236}">
                <a16:creationId xmlns:a16="http://schemas.microsoft.com/office/drawing/2014/main" id="{5DCE3DF9-F383-4533-B758-1344E039551D}"/>
              </a:ext>
              <a:ext uri="{C183D7F6-B498-43B3-948B-1728B52AA6E4}">
                <adec:decorative xmlns:adec="http://schemas.microsoft.com/office/drawing/2017/decorative" val="1"/>
              </a:ext>
            </a:extLst>
          </p:cNvPr>
          <p:cNvSpPr/>
          <p:nvPr/>
        </p:nvSpPr>
        <p:spPr>
          <a:xfrm rot="14116731">
            <a:off x="8684610" y="1033710"/>
            <a:ext cx="570433" cy="686666"/>
          </a:xfrm>
          <a:prstGeom prst="halfFrame">
            <a:avLst>
              <a:gd name="adj1" fmla="val 27374"/>
              <a:gd name="adj2" fmla="val 2604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TextBox 7">
            <a:extLst>
              <a:ext uri="{FF2B5EF4-FFF2-40B4-BE49-F238E27FC236}">
                <a16:creationId xmlns:a16="http://schemas.microsoft.com/office/drawing/2014/main" id="{700DF01B-071D-4C29-9397-6C901CAC0C80}"/>
              </a:ext>
            </a:extLst>
          </p:cNvPr>
          <p:cNvSpPr txBox="1"/>
          <p:nvPr/>
        </p:nvSpPr>
        <p:spPr>
          <a:xfrm rot="20091298">
            <a:off x="7908959" y="403694"/>
            <a:ext cx="3707266" cy="646331"/>
          </a:xfrm>
          <a:prstGeom prst="rect">
            <a:avLst/>
          </a:prstGeom>
          <a:noFill/>
        </p:spPr>
        <p:txBody>
          <a:bodyPr wrap="square" rtlCol="0">
            <a:spAutoFit/>
          </a:bodyPr>
          <a:lstStyle/>
          <a:p>
            <a:pPr algn="ctr"/>
            <a:r>
              <a:rPr lang="en-US" sz="3600" dirty="0"/>
              <a:t>and failing</a:t>
            </a:r>
          </a:p>
        </p:txBody>
      </p:sp>
      <p:sp>
        <p:nvSpPr>
          <p:cNvPr id="9" name="TextBox 8">
            <a:extLst>
              <a:ext uri="{FF2B5EF4-FFF2-40B4-BE49-F238E27FC236}">
                <a16:creationId xmlns:a16="http://schemas.microsoft.com/office/drawing/2014/main" id="{802FCC8A-4492-4C70-98C5-17EAE07B1AFF}"/>
              </a:ext>
            </a:extLst>
          </p:cNvPr>
          <p:cNvSpPr txBox="1"/>
          <p:nvPr/>
        </p:nvSpPr>
        <p:spPr>
          <a:xfrm>
            <a:off x="8756870" y="1536173"/>
            <a:ext cx="2954537" cy="1015663"/>
          </a:xfrm>
          <a:prstGeom prst="rect">
            <a:avLst/>
          </a:prstGeom>
          <a:noFill/>
        </p:spPr>
        <p:txBody>
          <a:bodyPr wrap="square" rtlCol="0">
            <a:spAutoFit/>
          </a:bodyPr>
          <a:lstStyle/>
          <a:p>
            <a:pPr algn="ctr"/>
            <a:r>
              <a:rPr lang="en-US" sz="6000" dirty="0"/>
              <a:t>to flirt – </a:t>
            </a:r>
          </a:p>
        </p:txBody>
      </p:sp>
      <p:sp>
        <p:nvSpPr>
          <p:cNvPr id="10" name="TextBox 9">
            <a:extLst>
              <a:ext uri="{FF2B5EF4-FFF2-40B4-BE49-F238E27FC236}">
                <a16:creationId xmlns:a16="http://schemas.microsoft.com/office/drawing/2014/main" id="{B7D0B5B5-F202-4C33-941B-8F38CCE8A537}"/>
              </a:ext>
            </a:extLst>
          </p:cNvPr>
          <p:cNvSpPr txBox="1"/>
          <p:nvPr/>
        </p:nvSpPr>
        <p:spPr>
          <a:xfrm>
            <a:off x="309564" y="2450576"/>
            <a:ext cx="11572875" cy="2862322"/>
          </a:xfrm>
          <a:prstGeom prst="rect">
            <a:avLst/>
          </a:prstGeom>
          <a:noFill/>
        </p:spPr>
        <p:txBody>
          <a:bodyPr wrap="square" rtlCol="0">
            <a:spAutoFit/>
          </a:bodyPr>
          <a:lstStyle/>
          <a:p>
            <a:pPr algn="ctr"/>
            <a:r>
              <a:rPr lang="en-US" sz="6000" dirty="0"/>
              <a:t>about how your percentage would have been higher had he not been there to distract you.</a:t>
            </a:r>
          </a:p>
        </p:txBody>
      </p:sp>
    </p:spTree>
    <p:extLst>
      <p:ext uri="{BB962C8B-B14F-4D97-AF65-F5344CB8AC3E}">
        <p14:creationId xmlns:p14="http://schemas.microsoft.com/office/powerpoint/2010/main" val="3039398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FEF377C-7079-40B2-83E6-F91DB2A03AE3}"/>
              </a:ext>
            </a:extLst>
          </p:cNvPr>
          <p:cNvSpPr txBox="1"/>
          <p:nvPr/>
        </p:nvSpPr>
        <p:spPr>
          <a:xfrm>
            <a:off x="293914" y="2459504"/>
            <a:ext cx="11604171" cy="1938992"/>
          </a:xfrm>
          <a:prstGeom prst="rect">
            <a:avLst/>
          </a:prstGeom>
          <a:noFill/>
        </p:spPr>
        <p:txBody>
          <a:bodyPr wrap="square" rtlCol="0">
            <a:spAutoFit/>
          </a:bodyPr>
          <a:lstStyle/>
          <a:p>
            <a:pPr algn="ctr"/>
            <a:r>
              <a:rPr lang="en-US" sz="6000" dirty="0"/>
              <a:t>Things are about to get bad for you.</a:t>
            </a:r>
          </a:p>
        </p:txBody>
      </p:sp>
    </p:spTree>
    <p:extLst>
      <p:ext uri="{BB962C8B-B14F-4D97-AF65-F5344CB8AC3E}">
        <p14:creationId xmlns:p14="http://schemas.microsoft.com/office/powerpoint/2010/main" val="2145440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FEF377C-7079-40B2-83E6-F91DB2A03AE3}"/>
              </a:ext>
            </a:extLst>
          </p:cNvPr>
          <p:cNvSpPr txBox="1"/>
          <p:nvPr/>
        </p:nvSpPr>
        <p:spPr>
          <a:xfrm>
            <a:off x="293914" y="2459504"/>
            <a:ext cx="11604171" cy="1938992"/>
          </a:xfrm>
          <a:prstGeom prst="rect">
            <a:avLst/>
          </a:prstGeom>
          <a:noFill/>
        </p:spPr>
        <p:txBody>
          <a:bodyPr wrap="square" rtlCol="0">
            <a:spAutoFit/>
          </a:bodyPr>
          <a:lstStyle/>
          <a:p>
            <a:pPr algn="ctr"/>
            <a:r>
              <a:rPr lang="en-US" sz="6000" dirty="0"/>
              <a:t>Are you sure you want to continue?</a:t>
            </a:r>
          </a:p>
        </p:txBody>
      </p:sp>
    </p:spTree>
    <p:extLst>
      <p:ext uri="{BB962C8B-B14F-4D97-AF65-F5344CB8AC3E}">
        <p14:creationId xmlns:p14="http://schemas.microsoft.com/office/powerpoint/2010/main" val="2630918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FEF377C-7079-40B2-83E6-F91DB2A03AE3}"/>
              </a:ext>
            </a:extLst>
          </p:cNvPr>
          <p:cNvSpPr txBox="1"/>
          <p:nvPr/>
        </p:nvSpPr>
        <p:spPr>
          <a:xfrm>
            <a:off x="293914" y="2921168"/>
            <a:ext cx="11604171" cy="1015663"/>
          </a:xfrm>
          <a:prstGeom prst="rect">
            <a:avLst/>
          </a:prstGeom>
          <a:noFill/>
        </p:spPr>
        <p:txBody>
          <a:bodyPr wrap="square" rtlCol="0">
            <a:spAutoFit/>
          </a:bodyPr>
          <a:lstStyle/>
          <a:p>
            <a:pPr algn="ctr"/>
            <a:r>
              <a:rPr lang="en-US" sz="6000" dirty="0"/>
              <a:t>Apparently you do.</a:t>
            </a:r>
          </a:p>
        </p:txBody>
      </p:sp>
    </p:spTree>
    <p:extLst>
      <p:ext uri="{BB962C8B-B14F-4D97-AF65-F5344CB8AC3E}">
        <p14:creationId xmlns:p14="http://schemas.microsoft.com/office/powerpoint/2010/main" val="3549849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FEF377C-7079-40B2-83E6-F91DB2A03AE3}"/>
              </a:ext>
            </a:extLst>
          </p:cNvPr>
          <p:cNvSpPr txBox="1"/>
          <p:nvPr/>
        </p:nvSpPr>
        <p:spPr>
          <a:xfrm>
            <a:off x="293914" y="2921168"/>
            <a:ext cx="11604171" cy="1015663"/>
          </a:xfrm>
          <a:prstGeom prst="rect">
            <a:avLst/>
          </a:prstGeom>
          <a:noFill/>
        </p:spPr>
        <p:txBody>
          <a:bodyPr wrap="square" rtlCol="0">
            <a:spAutoFit/>
          </a:bodyPr>
          <a:lstStyle/>
          <a:p>
            <a:pPr algn="ctr"/>
            <a:r>
              <a:rPr lang="en-US" sz="6000" dirty="0"/>
              <a:t>You’re a little naïve,</a:t>
            </a:r>
          </a:p>
        </p:txBody>
      </p:sp>
    </p:spTree>
    <p:extLst>
      <p:ext uri="{BB962C8B-B14F-4D97-AF65-F5344CB8AC3E}">
        <p14:creationId xmlns:p14="http://schemas.microsoft.com/office/powerpoint/2010/main" val="2342608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FEF377C-7079-40B2-83E6-F91DB2A03AE3}"/>
              </a:ext>
            </a:extLst>
          </p:cNvPr>
          <p:cNvSpPr txBox="1"/>
          <p:nvPr/>
        </p:nvSpPr>
        <p:spPr>
          <a:xfrm>
            <a:off x="293914" y="2459504"/>
            <a:ext cx="11604171" cy="1938992"/>
          </a:xfrm>
          <a:prstGeom prst="rect">
            <a:avLst/>
          </a:prstGeom>
          <a:noFill/>
        </p:spPr>
        <p:txBody>
          <a:bodyPr wrap="square" rtlCol="0">
            <a:spAutoFit/>
          </a:bodyPr>
          <a:lstStyle/>
          <a:p>
            <a:pPr algn="ctr"/>
            <a:r>
              <a:rPr lang="en-US" sz="6000" dirty="0"/>
              <a:t>But I’ll continue the story</a:t>
            </a:r>
          </a:p>
          <a:p>
            <a:pPr algn="ctr"/>
            <a:r>
              <a:rPr lang="en-US" sz="6000" dirty="0"/>
              <a:t>anyways.</a:t>
            </a:r>
          </a:p>
        </p:txBody>
      </p:sp>
    </p:spTree>
    <p:extLst>
      <p:ext uri="{BB962C8B-B14F-4D97-AF65-F5344CB8AC3E}">
        <p14:creationId xmlns:p14="http://schemas.microsoft.com/office/powerpoint/2010/main" val="2827013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FEF377C-7079-40B2-83E6-F91DB2A03AE3}"/>
              </a:ext>
            </a:extLst>
          </p:cNvPr>
          <p:cNvSpPr txBox="1"/>
          <p:nvPr/>
        </p:nvSpPr>
        <p:spPr>
          <a:xfrm>
            <a:off x="293914" y="2459504"/>
            <a:ext cx="11604171" cy="1938992"/>
          </a:xfrm>
          <a:prstGeom prst="rect">
            <a:avLst/>
          </a:prstGeom>
          <a:noFill/>
        </p:spPr>
        <p:txBody>
          <a:bodyPr wrap="square" rtlCol="0">
            <a:spAutoFit/>
          </a:bodyPr>
          <a:lstStyle/>
          <a:p>
            <a:pPr algn="ctr"/>
            <a:r>
              <a:rPr lang="en-US" sz="6000" dirty="0"/>
              <a:t>The word “distraction” lingers in the air for a moment.</a:t>
            </a:r>
          </a:p>
        </p:txBody>
      </p:sp>
    </p:spTree>
    <p:extLst>
      <p:ext uri="{BB962C8B-B14F-4D97-AF65-F5344CB8AC3E}">
        <p14:creationId xmlns:p14="http://schemas.microsoft.com/office/powerpoint/2010/main" val="4099189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FEF377C-7079-40B2-83E6-F91DB2A03AE3}"/>
              </a:ext>
            </a:extLst>
          </p:cNvPr>
          <p:cNvSpPr txBox="1"/>
          <p:nvPr/>
        </p:nvSpPr>
        <p:spPr>
          <a:xfrm>
            <a:off x="293914" y="2459504"/>
            <a:ext cx="11604171" cy="1938992"/>
          </a:xfrm>
          <a:prstGeom prst="rect">
            <a:avLst/>
          </a:prstGeom>
          <a:noFill/>
        </p:spPr>
        <p:txBody>
          <a:bodyPr wrap="square" rtlCol="0">
            <a:spAutoFit/>
          </a:bodyPr>
          <a:lstStyle/>
          <a:p>
            <a:pPr algn="ctr"/>
            <a:r>
              <a:rPr lang="en-US" sz="6000" dirty="0"/>
              <a:t>The arm that was casually slung around your shoulders…</a:t>
            </a:r>
          </a:p>
        </p:txBody>
      </p:sp>
    </p:spTree>
    <p:extLst>
      <p:ext uri="{BB962C8B-B14F-4D97-AF65-F5344CB8AC3E}">
        <p14:creationId xmlns:p14="http://schemas.microsoft.com/office/powerpoint/2010/main" val="2726127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FED66A95-CE25-4B31-829E-172F4A4B1CAF}"/>
              </a:ext>
            </a:extLst>
          </p:cNvPr>
          <p:cNvSpPr txBox="1"/>
          <p:nvPr/>
        </p:nvSpPr>
        <p:spPr>
          <a:xfrm>
            <a:off x="3325180" y="743694"/>
            <a:ext cx="5534025" cy="5362575"/>
          </a:xfrm>
          <a:prstGeom prst="rect">
            <a:avLst/>
          </a:prstGeom>
          <a:noFill/>
        </p:spPr>
        <p:txBody>
          <a:bodyPr wrap="square" rtlCol="0">
            <a:prstTxWarp prst="textCircle">
              <a:avLst/>
            </a:prstTxWarp>
            <a:spAutoFit/>
          </a:bodyPr>
          <a:lstStyle/>
          <a:p>
            <a:r>
              <a:rPr lang="en-US" sz="6000" dirty="0"/>
              <a:t>Slowly</a:t>
            </a:r>
            <a:endParaRPr lang="en-US" sz="6000" dirty="0">
              <a:solidFill>
                <a:schemeClr val="bg1"/>
              </a:solidFill>
            </a:endParaRPr>
          </a:p>
        </p:txBody>
      </p:sp>
      <p:sp>
        <p:nvSpPr>
          <p:cNvPr id="17" name="TextBox 16">
            <a:extLst>
              <a:ext uri="{FF2B5EF4-FFF2-40B4-BE49-F238E27FC236}">
                <a16:creationId xmlns:a16="http://schemas.microsoft.com/office/drawing/2014/main" id="{C83BA22C-4F0F-44C4-BEA2-AD74D21EC9DD}"/>
              </a:ext>
            </a:extLst>
          </p:cNvPr>
          <p:cNvSpPr txBox="1"/>
          <p:nvPr/>
        </p:nvSpPr>
        <p:spPr>
          <a:xfrm>
            <a:off x="3325382" y="751030"/>
            <a:ext cx="5534025" cy="5362575"/>
          </a:xfrm>
          <a:prstGeom prst="rect">
            <a:avLst/>
          </a:prstGeom>
          <a:noFill/>
        </p:spPr>
        <p:txBody>
          <a:bodyPr wrap="square" rtlCol="0">
            <a:prstTxWarp prst="textCircle">
              <a:avLst/>
            </a:prstTxWarp>
            <a:spAutoFit/>
          </a:bodyPr>
          <a:lstStyle/>
          <a:p>
            <a:r>
              <a:rPr lang="en-US" sz="6000" dirty="0"/>
              <a:t>              turns</a:t>
            </a:r>
            <a:endParaRPr lang="en-US" sz="6000" dirty="0">
              <a:solidFill>
                <a:schemeClr val="bg1"/>
              </a:solidFill>
            </a:endParaRPr>
          </a:p>
        </p:txBody>
      </p:sp>
      <p:sp>
        <p:nvSpPr>
          <p:cNvPr id="19" name="TextBox 18">
            <a:extLst>
              <a:ext uri="{FF2B5EF4-FFF2-40B4-BE49-F238E27FC236}">
                <a16:creationId xmlns:a16="http://schemas.microsoft.com/office/drawing/2014/main" id="{7F1112D0-E5C7-4814-8C4F-FDA174DD2993}"/>
              </a:ext>
            </a:extLst>
          </p:cNvPr>
          <p:cNvSpPr txBox="1"/>
          <p:nvPr/>
        </p:nvSpPr>
        <p:spPr>
          <a:xfrm>
            <a:off x="3325655" y="750150"/>
            <a:ext cx="5534025" cy="5362575"/>
          </a:xfrm>
          <a:prstGeom prst="rect">
            <a:avLst/>
          </a:prstGeom>
          <a:noFill/>
        </p:spPr>
        <p:txBody>
          <a:bodyPr wrap="square" rtlCol="0">
            <a:prstTxWarp prst="textCircle">
              <a:avLst/>
            </a:prstTxWarp>
            <a:spAutoFit/>
          </a:bodyPr>
          <a:lstStyle/>
          <a:p>
            <a:r>
              <a:rPr lang="en-US" sz="6000" dirty="0"/>
              <a:t>                          into</a:t>
            </a:r>
            <a:endParaRPr lang="en-US" sz="6000" dirty="0">
              <a:solidFill>
                <a:schemeClr val="bg1"/>
              </a:solidFill>
            </a:endParaRPr>
          </a:p>
        </p:txBody>
      </p:sp>
      <p:sp>
        <p:nvSpPr>
          <p:cNvPr id="20" name="TextBox 19">
            <a:extLst>
              <a:ext uri="{FF2B5EF4-FFF2-40B4-BE49-F238E27FC236}">
                <a16:creationId xmlns:a16="http://schemas.microsoft.com/office/drawing/2014/main" id="{0D06061E-2A29-48EF-8127-91AFD63ABA65}"/>
              </a:ext>
            </a:extLst>
          </p:cNvPr>
          <p:cNvSpPr txBox="1"/>
          <p:nvPr/>
        </p:nvSpPr>
        <p:spPr>
          <a:xfrm>
            <a:off x="3327509" y="752498"/>
            <a:ext cx="5534025" cy="5362575"/>
          </a:xfrm>
          <a:prstGeom prst="rect">
            <a:avLst/>
          </a:prstGeom>
          <a:noFill/>
        </p:spPr>
        <p:txBody>
          <a:bodyPr wrap="square" rtlCol="0">
            <a:prstTxWarp prst="textCircle">
              <a:avLst/>
            </a:prstTxWarp>
            <a:spAutoFit/>
          </a:bodyPr>
          <a:lstStyle/>
          <a:p>
            <a:r>
              <a:rPr lang="en-US" sz="6000" dirty="0"/>
              <a:t>                                   a</a:t>
            </a:r>
            <a:endParaRPr lang="en-US" sz="6000" dirty="0">
              <a:solidFill>
                <a:schemeClr val="bg1"/>
              </a:solidFill>
            </a:endParaRPr>
          </a:p>
        </p:txBody>
      </p:sp>
      <p:sp>
        <p:nvSpPr>
          <p:cNvPr id="21" name="TextBox 20">
            <a:extLst>
              <a:ext uri="{FF2B5EF4-FFF2-40B4-BE49-F238E27FC236}">
                <a16:creationId xmlns:a16="http://schemas.microsoft.com/office/drawing/2014/main" id="{135AB6E7-177F-4FA7-AEC9-04E0036E182B}"/>
              </a:ext>
            </a:extLst>
          </p:cNvPr>
          <p:cNvSpPr txBox="1"/>
          <p:nvPr/>
        </p:nvSpPr>
        <p:spPr>
          <a:xfrm>
            <a:off x="3325659" y="748271"/>
            <a:ext cx="5534025" cy="5362575"/>
          </a:xfrm>
          <a:prstGeom prst="rect">
            <a:avLst/>
          </a:prstGeom>
          <a:noFill/>
        </p:spPr>
        <p:txBody>
          <a:bodyPr wrap="square" rtlCol="0">
            <a:prstTxWarp prst="textCircle">
              <a:avLst/>
            </a:prstTxWarp>
            <a:spAutoFit/>
          </a:bodyPr>
          <a:lstStyle/>
          <a:p>
            <a:r>
              <a:rPr lang="en-US" sz="6000" dirty="0"/>
              <a:t>                                        vice</a:t>
            </a:r>
            <a:endParaRPr lang="en-US" sz="6000" dirty="0">
              <a:solidFill>
                <a:schemeClr val="bg1"/>
              </a:solidFill>
            </a:endParaRPr>
          </a:p>
        </p:txBody>
      </p:sp>
      <p:sp>
        <p:nvSpPr>
          <p:cNvPr id="22" name="TextBox 21">
            <a:extLst>
              <a:ext uri="{FF2B5EF4-FFF2-40B4-BE49-F238E27FC236}">
                <a16:creationId xmlns:a16="http://schemas.microsoft.com/office/drawing/2014/main" id="{3B9772E7-223D-4892-AB4A-B03E452CEF87}"/>
              </a:ext>
            </a:extLst>
          </p:cNvPr>
          <p:cNvSpPr txBox="1"/>
          <p:nvPr/>
        </p:nvSpPr>
        <p:spPr>
          <a:xfrm>
            <a:off x="3329439" y="748439"/>
            <a:ext cx="5534025" cy="5362575"/>
          </a:xfrm>
          <a:prstGeom prst="rect">
            <a:avLst/>
          </a:prstGeom>
          <a:noFill/>
        </p:spPr>
        <p:txBody>
          <a:bodyPr wrap="square" rtlCol="0">
            <a:prstTxWarp prst="textCircle">
              <a:avLst/>
            </a:prstTxWarp>
            <a:spAutoFit/>
          </a:bodyPr>
          <a:lstStyle/>
          <a:p>
            <a:r>
              <a:rPr lang="en-US" sz="6000" dirty="0"/>
              <a:t>                                                  around</a:t>
            </a:r>
            <a:endParaRPr lang="en-US" sz="6000" dirty="0">
              <a:solidFill>
                <a:schemeClr val="bg1"/>
              </a:solidFill>
            </a:endParaRPr>
          </a:p>
        </p:txBody>
      </p:sp>
      <p:sp>
        <p:nvSpPr>
          <p:cNvPr id="23" name="TextBox 22">
            <a:extLst>
              <a:ext uri="{FF2B5EF4-FFF2-40B4-BE49-F238E27FC236}">
                <a16:creationId xmlns:a16="http://schemas.microsoft.com/office/drawing/2014/main" id="{98D9D645-2F4B-459C-9D03-7EF344932EF8}"/>
              </a:ext>
            </a:extLst>
          </p:cNvPr>
          <p:cNvSpPr txBox="1"/>
          <p:nvPr/>
        </p:nvSpPr>
        <p:spPr>
          <a:xfrm>
            <a:off x="3330719" y="752151"/>
            <a:ext cx="5534025" cy="5362575"/>
          </a:xfrm>
          <a:prstGeom prst="rect">
            <a:avLst/>
          </a:prstGeom>
          <a:noFill/>
        </p:spPr>
        <p:txBody>
          <a:bodyPr wrap="square" rtlCol="0">
            <a:prstTxWarp prst="textCircle">
              <a:avLst/>
            </a:prstTxWarp>
            <a:spAutoFit/>
          </a:bodyPr>
          <a:lstStyle/>
          <a:p>
            <a:r>
              <a:rPr lang="en-US" sz="6000" dirty="0"/>
              <a:t>                                                                 your</a:t>
            </a:r>
            <a:endParaRPr lang="en-US" sz="6000" dirty="0">
              <a:solidFill>
                <a:schemeClr val="bg1"/>
              </a:solidFill>
            </a:endParaRPr>
          </a:p>
        </p:txBody>
      </p:sp>
      <p:sp>
        <p:nvSpPr>
          <p:cNvPr id="24" name="TextBox 23">
            <a:extLst>
              <a:ext uri="{FF2B5EF4-FFF2-40B4-BE49-F238E27FC236}">
                <a16:creationId xmlns:a16="http://schemas.microsoft.com/office/drawing/2014/main" id="{FE1E73F8-E889-4365-A739-AD67B9FEEEC7}"/>
              </a:ext>
            </a:extLst>
          </p:cNvPr>
          <p:cNvSpPr txBox="1"/>
          <p:nvPr/>
        </p:nvSpPr>
        <p:spPr>
          <a:xfrm>
            <a:off x="3333581" y="749355"/>
            <a:ext cx="5534025" cy="5362575"/>
          </a:xfrm>
          <a:prstGeom prst="rect">
            <a:avLst/>
          </a:prstGeom>
          <a:noFill/>
        </p:spPr>
        <p:txBody>
          <a:bodyPr wrap="square" rtlCol="0">
            <a:prstTxWarp prst="textCircle">
              <a:avLst/>
            </a:prstTxWarp>
            <a:spAutoFit/>
          </a:bodyPr>
          <a:lstStyle/>
          <a:p>
            <a:r>
              <a:rPr lang="en-US" sz="6000" dirty="0"/>
              <a:t>                                                                           neck. </a:t>
            </a:r>
          </a:p>
        </p:txBody>
      </p:sp>
    </p:spTree>
    <p:extLst>
      <p:ext uri="{BB962C8B-B14F-4D97-AF65-F5344CB8AC3E}">
        <p14:creationId xmlns:p14="http://schemas.microsoft.com/office/powerpoint/2010/main" val="3066125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9" grpId="0"/>
      <p:bldP spid="20" grpId="0"/>
      <p:bldP spid="21" grpId="0"/>
      <p:bldP spid="22" grpId="0"/>
      <p:bldP spid="23" grpId="0"/>
      <p:bldP spid="24"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158608C-F383-44B8-80CF-1B9942664A00}"/>
              </a:ext>
            </a:extLst>
          </p:cNvPr>
          <p:cNvSpPr txBox="1"/>
          <p:nvPr/>
        </p:nvSpPr>
        <p:spPr>
          <a:xfrm>
            <a:off x="375684" y="2921168"/>
            <a:ext cx="11440632" cy="1015663"/>
          </a:xfrm>
          <a:prstGeom prst="rect">
            <a:avLst/>
          </a:prstGeom>
          <a:noFill/>
        </p:spPr>
        <p:txBody>
          <a:bodyPr wrap="square" rtlCol="0">
            <a:spAutoFit/>
          </a:bodyPr>
          <a:lstStyle/>
          <a:p>
            <a:pPr algn="ctr"/>
            <a:r>
              <a:rPr lang="en-US" sz="6000" dirty="0"/>
              <a:t>As you are struggling for breath,</a:t>
            </a:r>
          </a:p>
        </p:txBody>
      </p:sp>
    </p:spTree>
    <p:extLst>
      <p:ext uri="{BB962C8B-B14F-4D97-AF65-F5344CB8AC3E}">
        <p14:creationId xmlns:p14="http://schemas.microsoft.com/office/powerpoint/2010/main" val="3495262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158608C-F383-44B8-80CF-1B9942664A00}"/>
              </a:ext>
            </a:extLst>
          </p:cNvPr>
          <p:cNvSpPr txBox="1"/>
          <p:nvPr/>
        </p:nvSpPr>
        <p:spPr>
          <a:xfrm>
            <a:off x="375684" y="2459504"/>
            <a:ext cx="11440632" cy="1938992"/>
          </a:xfrm>
          <a:prstGeom prst="rect">
            <a:avLst/>
          </a:prstGeom>
          <a:noFill/>
        </p:spPr>
        <p:txBody>
          <a:bodyPr wrap="square" rtlCol="0">
            <a:spAutoFit/>
          </a:bodyPr>
          <a:lstStyle/>
          <a:p>
            <a:pPr algn="ctr"/>
            <a:r>
              <a:rPr lang="en-US" sz="6000" dirty="0"/>
              <a:t>Two things happen at the same time.</a:t>
            </a:r>
          </a:p>
        </p:txBody>
      </p:sp>
    </p:spTree>
    <p:extLst>
      <p:ext uri="{BB962C8B-B14F-4D97-AF65-F5344CB8AC3E}">
        <p14:creationId xmlns:p14="http://schemas.microsoft.com/office/powerpoint/2010/main" val="1905556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158608C-F383-44B8-80CF-1B9942664A00}"/>
              </a:ext>
            </a:extLst>
          </p:cNvPr>
          <p:cNvSpPr txBox="1"/>
          <p:nvPr/>
        </p:nvSpPr>
        <p:spPr>
          <a:xfrm>
            <a:off x="375684" y="2459504"/>
            <a:ext cx="11440632" cy="1938992"/>
          </a:xfrm>
          <a:prstGeom prst="rect">
            <a:avLst/>
          </a:prstGeom>
          <a:noFill/>
        </p:spPr>
        <p:txBody>
          <a:bodyPr wrap="square" rtlCol="0">
            <a:spAutoFit/>
          </a:bodyPr>
          <a:lstStyle/>
          <a:p>
            <a:pPr algn="ctr"/>
            <a:r>
              <a:rPr lang="en-US" sz="6000" dirty="0"/>
              <a:t>1) He growls into your ear that he is </a:t>
            </a:r>
            <a:r>
              <a:rPr lang="en-US" sz="6000" b="1" i="1" dirty="0"/>
              <a:t>not a distraction.</a:t>
            </a:r>
            <a:endParaRPr lang="en-US" sz="6000" dirty="0"/>
          </a:p>
        </p:txBody>
      </p:sp>
    </p:spTree>
    <p:extLst>
      <p:ext uri="{BB962C8B-B14F-4D97-AF65-F5344CB8AC3E}">
        <p14:creationId xmlns:p14="http://schemas.microsoft.com/office/powerpoint/2010/main" val="1219973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158608C-F383-44B8-80CF-1B9942664A00}"/>
              </a:ext>
            </a:extLst>
          </p:cNvPr>
          <p:cNvSpPr txBox="1"/>
          <p:nvPr/>
        </p:nvSpPr>
        <p:spPr>
          <a:xfrm>
            <a:off x="375684" y="1997839"/>
            <a:ext cx="11440632" cy="2862322"/>
          </a:xfrm>
          <a:prstGeom prst="rect">
            <a:avLst/>
          </a:prstGeom>
          <a:noFill/>
        </p:spPr>
        <p:txBody>
          <a:bodyPr wrap="square" rtlCol="0">
            <a:spAutoFit/>
          </a:bodyPr>
          <a:lstStyle/>
          <a:p>
            <a:pPr algn="ctr"/>
            <a:r>
              <a:rPr lang="en-US" sz="6000" dirty="0"/>
              <a:t>2) You see out of the corner of your eye that your friends are staring.</a:t>
            </a:r>
          </a:p>
        </p:txBody>
      </p:sp>
    </p:spTree>
    <p:extLst>
      <p:ext uri="{BB962C8B-B14F-4D97-AF65-F5344CB8AC3E}">
        <p14:creationId xmlns:p14="http://schemas.microsoft.com/office/powerpoint/2010/main" val="4019850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158608C-F383-44B8-80CF-1B9942664A00}"/>
              </a:ext>
            </a:extLst>
          </p:cNvPr>
          <p:cNvSpPr txBox="1"/>
          <p:nvPr/>
        </p:nvSpPr>
        <p:spPr>
          <a:xfrm>
            <a:off x="375684" y="2459504"/>
            <a:ext cx="11440632" cy="1938992"/>
          </a:xfrm>
          <a:prstGeom prst="rect">
            <a:avLst/>
          </a:prstGeom>
          <a:noFill/>
        </p:spPr>
        <p:txBody>
          <a:bodyPr wrap="square" rtlCol="0">
            <a:spAutoFit/>
          </a:bodyPr>
          <a:lstStyle/>
          <a:p>
            <a:pPr algn="ctr"/>
            <a:r>
              <a:rPr lang="en-US" sz="6000" dirty="0"/>
              <a:t>You try to ask your friends for help with your eyes.</a:t>
            </a:r>
          </a:p>
        </p:txBody>
      </p:sp>
    </p:spTree>
    <p:extLst>
      <p:ext uri="{BB962C8B-B14F-4D97-AF65-F5344CB8AC3E}">
        <p14:creationId xmlns:p14="http://schemas.microsoft.com/office/powerpoint/2010/main" val="634415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158608C-F383-44B8-80CF-1B9942664A00}"/>
              </a:ext>
            </a:extLst>
          </p:cNvPr>
          <p:cNvSpPr txBox="1"/>
          <p:nvPr/>
        </p:nvSpPr>
        <p:spPr>
          <a:xfrm>
            <a:off x="375684" y="2459504"/>
            <a:ext cx="11440632" cy="1938992"/>
          </a:xfrm>
          <a:prstGeom prst="rect">
            <a:avLst/>
          </a:prstGeom>
          <a:noFill/>
        </p:spPr>
        <p:txBody>
          <a:bodyPr wrap="square" rtlCol="0">
            <a:spAutoFit/>
          </a:bodyPr>
          <a:lstStyle/>
          <a:p>
            <a:pPr algn="ctr"/>
            <a:r>
              <a:rPr lang="en-US" sz="6000" dirty="0"/>
              <a:t>You hope against all hope that one of them will get the message.</a:t>
            </a:r>
          </a:p>
        </p:txBody>
      </p:sp>
    </p:spTree>
    <p:extLst>
      <p:ext uri="{BB962C8B-B14F-4D97-AF65-F5344CB8AC3E}">
        <p14:creationId xmlns:p14="http://schemas.microsoft.com/office/powerpoint/2010/main" val="851991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158608C-F383-44B8-80CF-1B9942664A00}"/>
              </a:ext>
            </a:extLst>
          </p:cNvPr>
          <p:cNvSpPr txBox="1"/>
          <p:nvPr/>
        </p:nvSpPr>
        <p:spPr>
          <a:xfrm>
            <a:off x="375684" y="2921168"/>
            <a:ext cx="11440632" cy="1015663"/>
          </a:xfrm>
          <a:prstGeom prst="rect">
            <a:avLst/>
          </a:prstGeom>
          <a:noFill/>
        </p:spPr>
        <p:txBody>
          <a:bodyPr wrap="square" rtlCol="0">
            <a:spAutoFit/>
          </a:bodyPr>
          <a:lstStyle/>
          <a:p>
            <a:pPr algn="ctr"/>
            <a:r>
              <a:rPr lang="en-US" sz="6000" dirty="0"/>
              <a:t>One of them does.</a:t>
            </a:r>
          </a:p>
        </p:txBody>
      </p:sp>
    </p:spTree>
    <p:extLst>
      <p:ext uri="{BB962C8B-B14F-4D97-AF65-F5344CB8AC3E}">
        <p14:creationId xmlns:p14="http://schemas.microsoft.com/office/powerpoint/2010/main" val="452962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158608C-F383-44B8-80CF-1B9942664A00}"/>
              </a:ext>
            </a:extLst>
          </p:cNvPr>
          <p:cNvSpPr txBox="1"/>
          <p:nvPr/>
        </p:nvSpPr>
        <p:spPr>
          <a:xfrm>
            <a:off x="375684" y="2921168"/>
            <a:ext cx="11440632" cy="1015663"/>
          </a:xfrm>
          <a:prstGeom prst="rect">
            <a:avLst/>
          </a:prstGeom>
          <a:noFill/>
        </p:spPr>
        <p:txBody>
          <a:bodyPr wrap="square" rtlCol="0">
            <a:spAutoFit/>
          </a:bodyPr>
          <a:lstStyle/>
          <a:p>
            <a:pPr algn="ctr"/>
            <a:r>
              <a:rPr lang="en-US" sz="6000" dirty="0"/>
              <a:t>She goes to get the teacher.</a:t>
            </a:r>
          </a:p>
        </p:txBody>
      </p:sp>
    </p:spTree>
    <p:extLst>
      <p:ext uri="{BB962C8B-B14F-4D97-AF65-F5344CB8AC3E}">
        <p14:creationId xmlns:p14="http://schemas.microsoft.com/office/powerpoint/2010/main" val="2996314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158608C-F383-44B8-80CF-1B9942664A00}"/>
              </a:ext>
            </a:extLst>
          </p:cNvPr>
          <p:cNvSpPr txBox="1"/>
          <p:nvPr/>
        </p:nvSpPr>
        <p:spPr>
          <a:xfrm>
            <a:off x="375684" y="1997839"/>
            <a:ext cx="11440632" cy="2862322"/>
          </a:xfrm>
          <a:prstGeom prst="rect">
            <a:avLst/>
          </a:prstGeom>
          <a:noFill/>
        </p:spPr>
        <p:txBody>
          <a:bodyPr wrap="square" rtlCol="0">
            <a:spAutoFit/>
          </a:bodyPr>
          <a:lstStyle/>
          <a:p>
            <a:pPr algn="ctr"/>
            <a:r>
              <a:rPr lang="en-US" sz="6000" dirty="0"/>
              <a:t>You can taste salvation on your tongue even as it becomes </a:t>
            </a:r>
            <a:r>
              <a:rPr lang="en-US" sz="6000" b="1" i="1" dirty="0"/>
              <a:t>impossible</a:t>
            </a:r>
            <a:r>
              <a:rPr lang="en-US" sz="6000" dirty="0"/>
              <a:t> to breathe.</a:t>
            </a:r>
          </a:p>
        </p:txBody>
      </p:sp>
    </p:spTree>
    <p:extLst>
      <p:ext uri="{BB962C8B-B14F-4D97-AF65-F5344CB8AC3E}">
        <p14:creationId xmlns:p14="http://schemas.microsoft.com/office/powerpoint/2010/main" val="3147573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7A848FE-3E50-49CE-81A7-CA8FD8038962}"/>
              </a:ext>
            </a:extLst>
          </p:cNvPr>
          <p:cNvSpPr txBox="1"/>
          <p:nvPr/>
        </p:nvSpPr>
        <p:spPr>
          <a:xfrm>
            <a:off x="423530" y="2459504"/>
            <a:ext cx="11344940" cy="1938992"/>
          </a:xfrm>
          <a:prstGeom prst="rect">
            <a:avLst/>
          </a:prstGeom>
          <a:noFill/>
        </p:spPr>
        <p:txBody>
          <a:bodyPr wrap="square" rtlCol="0">
            <a:spAutoFit/>
          </a:bodyPr>
          <a:lstStyle/>
          <a:p>
            <a:pPr algn="ctr"/>
            <a:r>
              <a:rPr lang="en-US" sz="6000" dirty="0"/>
              <a:t>The teacher comes out and spots the two of you.</a:t>
            </a:r>
          </a:p>
        </p:txBody>
      </p:sp>
    </p:spTree>
    <p:extLst>
      <p:ext uri="{BB962C8B-B14F-4D97-AF65-F5344CB8AC3E}">
        <p14:creationId xmlns:p14="http://schemas.microsoft.com/office/powerpoint/2010/main" val="2920733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7A848FE-3E50-49CE-81A7-CA8FD8038962}"/>
              </a:ext>
            </a:extLst>
          </p:cNvPr>
          <p:cNvSpPr txBox="1"/>
          <p:nvPr/>
        </p:nvSpPr>
        <p:spPr>
          <a:xfrm>
            <a:off x="423530" y="2459504"/>
            <a:ext cx="11344940" cy="1938992"/>
          </a:xfrm>
          <a:prstGeom prst="rect">
            <a:avLst/>
          </a:prstGeom>
          <a:noFill/>
        </p:spPr>
        <p:txBody>
          <a:bodyPr wrap="square" rtlCol="0">
            <a:spAutoFit/>
          </a:bodyPr>
          <a:lstStyle/>
          <a:p>
            <a:pPr algn="ctr"/>
            <a:r>
              <a:rPr lang="en-US" sz="6000" dirty="0"/>
              <a:t>“Just a reminder everyone!</a:t>
            </a:r>
          </a:p>
          <a:p>
            <a:pPr algn="ctr"/>
            <a:r>
              <a:rPr lang="en-US" sz="6000" dirty="0"/>
              <a:t>PDA is </a:t>
            </a:r>
            <a:r>
              <a:rPr lang="en-US" sz="6000" b="1" i="1" dirty="0"/>
              <a:t>not</a:t>
            </a:r>
            <a:r>
              <a:rPr lang="en-US" sz="6000" dirty="0"/>
              <a:t> allowed!”</a:t>
            </a:r>
          </a:p>
        </p:txBody>
      </p:sp>
    </p:spTree>
    <p:extLst>
      <p:ext uri="{BB962C8B-B14F-4D97-AF65-F5344CB8AC3E}">
        <p14:creationId xmlns:p14="http://schemas.microsoft.com/office/powerpoint/2010/main" val="3716503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10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2">
                                            <p:txEl>
                                              <p:pRg st="0" end="0"/>
                                            </p:txEl>
                                          </p:spTgt>
                                        </p:tgtEl>
                                      </p:cBhvr>
                                    </p:animEffect>
                                    <p:set>
                                      <p:cBhvr>
                                        <p:cTn id="17" dur="1" fill="hold">
                                          <p:stCondLst>
                                            <p:cond delay="499"/>
                                          </p:stCondLst>
                                        </p:cTn>
                                        <p:tgtEl>
                                          <p:spTgt spid="2">
                                            <p:txEl>
                                              <p:pRg st="0" end="0"/>
                                            </p:txEl>
                                          </p:spTgt>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500"/>
                                        <p:tgtEl>
                                          <p:spTgt spid="2">
                                            <p:txEl>
                                              <p:pRg st="1" end="1"/>
                                            </p:txEl>
                                          </p:spTgt>
                                        </p:tgtEl>
                                      </p:cBhvr>
                                    </p:animEffect>
                                    <p:set>
                                      <p:cBhvr>
                                        <p:cTn id="22" dur="1" fill="hold">
                                          <p:stCondLst>
                                            <p:cond delay="499"/>
                                          </p:stCondLst>
                                        </p:cTn>
                                        <p:tgtEl>
                                          <p:spTgt spid="2">
                                            <p:txEl>
                                              <p:pRg st="1" end="1"/>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BEBDE20-7626-437D-A517-03B91F20B7C4}"/>
              </a:ext>
            </a:extLst>
          </p:cNvPr>
          <p:cNvSpPr txBox="1"/>
          <p:nvPr/>
        </p:nvSpPr>
        <p:spPr>
          <a:xfrm>
            <a:off x="269358" y="2459504"/>
            <a:ext cx="11653283" cy="1938992"/>
          </a:xfrm>
          <a:prstGeom prst="rect">
            <a:avLst/>
          </a:prstGeom>
          <a:noFill/>
        </p:spPr>
        <p:txBody>
          <a:bodyPr wrap="square" rtlCol="0">
            <a:spAutoFit/>
          </a:bodyPr>
          <a:lstStyle/>
          <a:p>
            <a:pPr algn="ctr"/>
            <a:r>
              <a:rPr lang="en-US" sz="6000" dirty="0"/>
              <a:t>You still can’t breathe even though his arm is long gone.</a:t>
            </a:r>
          </a:p>
        </p:txBody>
      </p:sp>
    </p:spTree>
    <p:extLst>
      <p:ext uri="{BB962C8B-B14F-4D97-AF65-F5344CB8AC3E}">
        <p14:creationId xmlns:p14="http://schemas.microsoft.com/office/powerpoint/2010/main" val="1735752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500"/>
                                        <p:tgtEl>
                                          <p:spTgt spid="2"/>
                                        </p:tgtEl>
                                      </p:cBhvr>
                                    </p:animEffect>
                                    <p:set>
                                      <p:cBhvr>
                                        <p:cTn id="12"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510D57D-1A0E-4836-95C1-969336225ED7}"/>
              </a:ext>
            </a:extLst>
          </p:cNvPr>
          <p:cNvSpPr txBox="1"/>
          <p:nvPr/>
        </p:nvSpPr>
        <p:spPr>
          <a:xfrm>
            <a:off x="577702" y="2459504"/>
            <a:ext cx="11036595" cy="1938992"/>
          </a:xfrm>
          <a:prstGeom prst="rect">
            <a:avLst/>
          </a:prstGeom>
          <a:noFill/>
        </p:spPr>
        <p:txBody>
          <a:bodyPr wrap="square" rtlCol="0">
            <a:spAutoFit/>
          </a:bodyPr>
          <a:lstStyle/>
          <a:p>
            <a:pPr algn="ctr"/>
            <a:r>
              <a:rPr lang="en-US" sz="6000" dirty="0"/>
              <a:t>That fleeting feeling of salvation stays with you for weeks…</a:t>
            </a:r>
          </a:p>
        </p:txBody>
      </p:sp>
    </p:spTree>
    <p:extLst>
      <p:ext uri="{BB962C8B-B14F-4D97-AF65-F5344CB8AC3E}">
        <p14:creationId xmlns:p14="http://schemas.microsoft.com/office/powerpoint/2010/main" val="1450855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510D57D-1A0E-4836-95C1-969336225ED7}"/>
              </a:ext>
            </a:extLst>
          </p:cNvPr>
          <p:cNvSpPr txBox="1"/>
          <p:nvPr/>
        </p:nvSpPr>
        <p:spPr>
          <a:xfrm>
            <a:off x="577702" y="2459504"/>
            <a:ext cx="11036595" cy="1938992"/>
          </a:xfrm>
          <a:prstGeom prst="rect">
            <a:avLst/>
          </a:prstGeom>
          <a:noFill/>
        </p:spPr>
        <p:txBody>
          <a:bodyPr wrap="square" rtlCol="0">
            <a:spAutoFit/>
          </a:bodyPr>
          <a:lstStyle/>
          <a:p>
            <a:pPr algn="ctr"/>
            <a:r>
              <a:rPr lang="en-US" sz="6000" dirty="0"/>
              <a:t>Until you finally decide to break up with him.</a:t>
            </a:r>
          </a:p>
        </p:txBody>
      </p:sp>
    </p:spTree>
    <p:extLst>
      <p:ext uri="{BB962C8B-B14F-4D97-AF65-F5344CB8AC3E}">
        <p14:creationId xmlns:p14="http://schemas.microsoft.com/office/powerpoint/2010/main" val="4100961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F3DD847-7190-4392-B511-463FCD19ADC9}"/>
              </a:ext>
            </a:extLst>
          </p:cNvPr>
          <p:cNvSpPr txBox="1"/>
          <p:nvPr/>
        </p:nvSpPr>
        <p:spPr>
          <a:xfrm>
            <a:off x="185057" y="2459504"/>
            <a:ext cx="11821886" cy="1938992"/>
          </a:xfrm>
          <a:prstGeom prst="rect">
            <a:avLst/>
          </a:prstGeom>
          <a:noFill/>
        </p:spPr>
        <p:txBody>
          <a:bodyPr wrap="square" rtlCol="0">
            <a:spAutoFit/>
          </a:bodyPr>
          <a:lstStyle/>
          <a:p>
            <a:pPr algn="ctr"/>
            <a:r>
              <a:rPr lang="en-US" sz="6000" dirty="0"/>
              <a:t>You send him a text simply stating,</a:t>
            </a:r>
          </a:p>
          <a:p>
            <a:pPr algn="ctr"/>
            <a:r>
              <a:rPr lang="en-US" sz="6000" dirty="0"/>
              <a:t>“I can’t do this anymore.”</a:t>
            </a:r>
          </a:p>
        </p:txBody>
      </p:sp>
    </p:spTree>
    <p:extLst>
      <p:ext uri="{BB962C8B-B14F-4D97-AF65-F5344CB8AC3E}">
        <p14:creationId xmlns:p14="http://schemas.microsoft.com/office/powerpoint/2010/main" val="3614891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Effect transition="in" filter="fade">
                                      <p:cBhvr>
                                        <p:cTn id="11"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150DF24-ECDD-4FE2-886C-AC817BFAF624}"/>
              </a:ext>
            </a:extLst>
          </p:cNvPr>
          <p:cNvSpPr txBox="1"/>
          <p:nvPr/>
        </p:nvSpPr>
        <p:spPr>
          <a:xfrm>
            <a:off x="293914" y="1997839"/>
            <a:ext cx="11604172" cy="2862322"/>
          </a:xfrm>
          <a:prstGeom prst="rect">
            <a:avLst/>
          </a:prstGeom>
          <a:noFill/>
        </p:spPr>
        <p:txBody>
          <a:bodyPr wrap="square" rtlCol="0">
            <a:spAutoFit/>
          </a:bodyPr>
          <a:lstStyle/>
          <a:p>
            <a:pPr algn="ctr"/>
            <a:r>
              <a:rPr lang="en-US" sz="6000" dirty="0"/>
              <a:t>He doesn’t fight with you because he knows that what he has done is </a:t>
            </a:r>
            <a:r>
              <a:rPr lang="en-US" sz="6000" b="1" i="1" dirty="0"/>
              <a:t>wrong</a:t>
            </a:r>
            <a:r>
              <a:rPr lang="en-US" sz="6000" dirty="0"/>
              <a:t>.</a:t>
            </a:r>
          </a:p>
        </p:txBody>
      </p:sp>
    </p:spTree>
    <p:extLst>
      <p:ext uri="{BB962C8B-B14F-4D97-AF65-F5344CB8AC3E}">
        <p14:creationId xmlns:p14="http://schemas.microsoft.com/office/powerpoint/2010/main" val="3580073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A4B655D-FA87-4AA6-90E2-4448451E45F4}"/>
              </a:ext>
            </a:extLst>
          </p:cNvPr>
          <p:cNvSpPr txBox="1"/>
          <p:nvPr/>
        </p:nvSpPr>
        <p:spPr>
          <a:xfrm>
            <a:off x="310243" y="1997839"/>
            <a:ext cx="11571514" cy="2862322"/>
          </a:xfrm>
          <a:prstGeom prst="rect">
            <a:avLst/>
          </a:prstGeom>
          <a:noFill/>
        </p:spPr>
        <p:txBody>
          <a:bodyPr wrap="square" rtlCol="0">
            <a:spAutoFit/>
          </a:bodyPr>
          <a:lstStyle/>
          <a:p>
            <a:pPr algn="ctr"/>
            <a:r>
              <a:rPr lang="en-US" sz="6000" dirty="0"/>
              <a:t>He even tells you as much when he sends back a text that is filled with apologies.</a:t>
            </a:r>
          </a:p>
        </p:txBody>
      </p:sp>
    </p:spTree>
    <p:extLst>
      <p:ext uri="{BB962C8B-B14F-4D97-AF65-F5344CB8AC3E}">
        <p14:creationId xmlns:p14="http://schemas.microsoft.com/office/powerpoint/2010/main" val="3823386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510D57D-1A0E-4836-95C1-969336225ED7}"/>
              </a:ext>
            </a:extLst>
          </p:cNvPr>
          <p:cNvSpPr txBox="1"/>
          <p:nvPr/>
        </p:nvSpPr>
        <p:spPr>
          <a:xfrm>
            <a:off x="577702" y="2459504"/>
            <a:ext cx="11036595" cy="1938992"/>
          </a:xfrm>
          <a:prstGeom prst="rect">
            <a:avLst/>
          </a:prstGeom>
          <a:noFill/>
        </p:spPr>
        <p:txBody>
          <a:bodyPr wrap="square" rtlCol="0">
            <a:spAutoFit/>
          </a:bodyPr>
          <a:lstStyle/>
          <a:p>
            <a:pPr algn="ctr"/>
            <a:r>
              <a:rPr lang="en-US" sz="6000" dirty="0"/>
              <a:t>But the story gets twisted after a while…</a:t>
            </a:r>
          </a:p>
        </p:txBody>
      </p:sp>
    </p:spTree>
    <p:extLst>
      <p:ext uri="{BB962C8B-B14F-4D97-AF65-F5344CB8AC3E}">
        <p14:creationId xmlns:p14="http://schemas.microsoft.com/office/powerpoint/2010/main" val="28660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510D57D-1A0E-4836-95C1-969336225ED7}"/>
              </a:ext>
            </a:extLst>
          </p:cNvPr>
          <p:cNvSpPr txBox="1"/>
          <p:nvPr/>
        </p:nvSpPr>
        <p:spPr>
          <a:xfrm>
            <a:off x="577702" y="2459504"/>
            <a:ext cx="11036595" cy="1938992"/>
          </a:xfrm>
          <a:prstGeom prst="rect">
            <a:avLst/>
          </a:prstGeom>
          <a:noFill/>
        </p:spPr>
        <p:txBody>
          <a:bodyPr wrap="square" rtlCol="0">
            <a:spAutoFit/>
          </a:bodyPr>
          <a:lstStyle/>
          <a:p>
            <a:pPr algn="ctr"/>
            <a:r>
              <a:rPr lang="en-US" sz="6000" dirty="0"/>
              <a:t>Into one where you turn out to be a </a:t>
            </a:r>
            <a:r>
              <a:rPr lang="en-US" sz="6000" b="1" i="1" dirty="0"/>
              <a:t>liar</a:t>
            </a:r>
            <a:r>
              <a:rPr lang="en-US" sz="6000" dirty="0"/>
              <a:t>…</a:t>
            </a:r>
          </a:p>
        </p:txBody>
      </p:sp>
    </p:spTree>
    <p:extLst>
      <p:ext uri="{BB962C8B-B14F-4D97-AF65-F5344CB8AC3E}">
        <p14:creationId xmlns:p14="http://schemas.microsoft.com/office/powerpoint/2010/main" val="1629831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510D57D-1A0E-4836-95C1-969336225ED7}"/>
              </a:ext>
            </a:extLst>
          </p:cNvPr>
          <p:cNvSpPr txBox="1"/>
          <p:nvPr/>
        </p:nvSpPr>
        <p:spPr>
          <a:xfrm>
            <a:off x="577702" y="2921168"/>
            <a:ext cx="11036595" cy="1015663"/>
          </a:xfrm>
          <a:prstGeom prst="rect">
            <a:avLst/>
          </a:prstGeom>
          <a:noFill/>
        </p:spPr>
        <p:txBody>
          <a:bodyPr wrap="square" rtlCol="0">
            <a:spAutoFit/>
          </a:bodyPr>
          <a:lstStyle/>
          <a:p>
            <a:pPr algn="ctr"/>
            <a:r>
              <a:rPr lang="en-US" sz="6000" dirty="0"/>
              <a:t>And he the </a:t>
            </a:r>
            <a:r>
              <a:rPr lang="en-US" sz="6000" b="1" i="1" dirty="0"/>
              <a:t>victim.</a:t>
            </a:r>
            <a:endParaRPr lang="en-US" sz="6000" dirty="0"/>
          </a:p>
        </p:txBody>
      </p:sp>
    </p:spTree>
    <p:extLst>
      <p:ext uri="{BB962C8B-B14F-4D97-AF65-F5344CB8AC3E}">
        <p14:creationId xmlns:p14="http://schemas.microsoft.com/office/powerpoint/2010/main" val="1096827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A4A1C5E-531F-40B8-BA56-2949AE62D5A1}"/>
              </a:ext>
            </a:extLst>
          </p:cNvPr>
          <p:cNvSpPr txBox="1"/>
          <p:nvPr/>
        </p:nvSpPr>
        <p:spPr>
          <a:xfrm>
            <a:off x="577702" y="2921168"/>
            <a:ext cx="11036595" cy="1015663"/>
          </a:xfrm>
          <a:prstGeom prst="rect">
            <a:avLst/>
          </a:prstGeom>
          <a:noFill/>
        </p:spPr>
        <p:txBody>
          <a:bodyPr wrap="square" rtlCol="0">
            <a:spAutoFit/>
          </a:bodyPr>
          <a:lstStyle/>
          <a:p>
            <a:pPr algn="ctr"/>
            <a:r>
              <a:rPr lang="en-US" sz="6000" dirty="0"/>
              <a:t>Now, I’m curious.</a:t>
            </a:r>
          </a:p>
        </p:txBody>
      </p:sp>
    </p:spTree>
    <p:extLst>
      <p:ext uri="{BB962C8B-B14F-4D97-AF65-F5344CB8AC3E}">
        <p14:creationId xmlns:p14="http://schemas.microsoft.com/office/powerpoint/2010/main" val="1717280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A4A1C5E-531F-40B8-BA56-2949AE62D5A1}"/>
              </a:ext>
            </a:extLst>
          </p:cNvPr>
          <p:cNvSpPr txBox="1"/>
          <p:nvPr/>
        </p:nvSpPr>
        <p:spPr>
          <a:xfrm>
            <a:off x="577702" y="1997839"/>
            <a:ext cx="11036595" cy="2862322"/>
          </a:xfrm>
          <a:prstGeom prst="rect">
            <a:avLst/>
          </a:prstGeom>
          <a:noFill/>
        </p:spPr>
        <p:txBody>
          <a:bodyPr wrap="square" rtlCol="0">
            <a:spAutoFit/>
          </a:bodyPr>
          <a:lstStyle/>
          <a:p>
            <a:pPr algn="ctr"/>
            <a:r>
              <a:rPr lang="en-US" sz="6000" dirty="0"/>
              <a:t>How long do you think it would take </a:t>
            </a:r>
            <a:r>
              <a:rPr lang="en-US" sz="6000" b="1" i="1" dirty="0"/>
              <a:t>you</a:t>
            </a:r>
            <a:r>
              <a:rPr lang="en-US" sz="6000" dirty="0"/>
              <a:t> to heal after something like this?</a:t>
            </a:r>
          </a:p>
        </p:txBody>
      </p:sp>
    </p:spTree>
    <p:extLst>
      <p:ext uri="{BB962C8B-B14F-4D97-AF65-F5344CB8AC3E}">
        <p14:creationId xmlns:p14="http://schemas.microsoft.com/office/powerpoint/2010/main" val="293148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A4A1C5E-531F-40B8-BA56-2949AE62D5A1}"/>
              </a:ext>
            </a:extLst>
          </p:cNvPr>
          <p:cNvSpPr txBox="1"/>
          <p:nvPr/>
        </p:nvSpPr>
        <p:spPr>
          <a:xfrm>
            <a:off x="577702" y="1997839"/>
            <a:ext cx="11036595" cy="2862322"/>
          </a:xfrm>
          <a:prstGeom prst="rect">
            <a:avLst/>
          </a:prstGeom>
          <a:noFill/>
        </p:spPr>
        <p:txBody>
          <a:bodyPr wrap="square" rtlCol="0">
            <a:spAutoFit/>
          </a:bodyPr>
          <a:lstStyle/>
          <a:p>
            <a:pPr algn="ctr"/>
            <a:r>
              <a:rPr lang="en-US" sz="6000" b="1" i="1" dirty="0"/>
              <a:t>I</a:t>
            </a:r>
            <a:r>
              <a:rPr lang="en-US" sz="6000" dirty="0"/>
              <a:t> didn’t start to heal until I was suddenly hit by a series of epiphanies.</a:t>
            </a:r>
          </a:p>
        </p:txBody>
      </p:sp>
    </p:spTree>
    <p:extLst>
      <p:ext uri="{BB962C8B-B14F-4D97-AF65-F5344CB8AC3E}">
        <p14:creationId xmlns:p14="http://schemas.microsoft.com/office/powerpoint/2010/main" val="2097563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A4A1C5E-531F-40B8-BA56-2949AE62D5A1}"/>
              </a:ext>
            </a:extLst>
          </p:cNvPr>
          <p:cNvSpPr txBox="1"/>
          <p:nvPr/>
        </p:nvSpPr>
        <p:spPr>
          <a:xfrm>
            <a:off x="577702" y="2921168"/>
            <a:ext cx="11036595" cy="1015663"/>
          </a:xfrm>
          <a:prstGeom prst="rect">
            <a:avLst/>
          </a:prstGeom>
          <a:noFill/>
        </p:spPr>
        <p:txBody>
          <a:bodyPr wrap="square" rtlCol="0">
            <a:spAutoFit/>
          </a:bodyPr>
          <a:lstStyle/>
          <a:p>
            <a:pPr algn="ctr"/>
            <a:r>
              <a:rPr lang="en-US" sz="6000" dirty="0"/>
              <a:t>I was driving home from </a:t>
            </a:r>
            <a:r>
              <a:rPr lang="en-US" sz="6000" b="1" i="1" dirty="0"/>
              <a:t>college</a:t>
            </a:r>
            <a:r>
              <a:rPr lang="en-US" sz="6000" dirty="0"/>
              <a:t>.  </a:t>
            </a:r>
          </a:p>
        </p:txBody>
      </p:sp>
    </p:spTree>
    <p:extLst>
      <p:ext uri="{BB962C8B-B14F-4D97-AF65-F5344CB8AC3E}">
        <p14:creationId xmlns:p14="http://schemas.microsoft.com/office/powerpoint/2010/main" val="3131376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A4A1C5E-531F-40B8-BA56-2949AE62D5A1}"/>
              </a:ext>
            </a:extLst>
          </p:cNvPr>
          <p:cNvSpPr txBox="1"/>
          <p:nvPr/>
        </p:nvSpPr>
        <p:spPr>
          <a:xfrm>
            <a:off x="577702" y="1997839"/>
            <a:ext cx="11036595" cy="2862322"/>
          </a:xfrm>
          <a:prstGeom prst="rect">
            <a:avLst/>
          </a:prstGeom>
          <a:noFill/>
        </p:spPr>
        <p:txBody>
          <a:bodyPr wrap="square" rtlCol="0">
            <a:spAutoFit/>
          </a:bodyPr>
          <a:lstStyle/>
          <a:p>
            <a:pPr algn="ctr"/>
            <a:r>
              <a:rPr lang="en-US" sz="6000" dirty="0"/>
              <a:t>A playlist from an artist called Halsey was blaring through my car’s speakers…</a:t>
            </a:r>
          </a:p>
        </p:txBody>
      </p:sp>
    </p:spTree>
    <p:extLst>
      <p:ext uri="{BB962C8B-B14F-4D97-AF65-F5344CB8AC3E}">
        <p14:creationId xmlns:p14="http://schemas.microsoft.com/office/powerpoint/2010/main" val="327629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A4A1C5E-531F-40B8-BA56-2949AE62D5A1}"/>
              </a:ext>
            </a:extLst>
          </p:cNvPr>
          <p:cNvSpPr txBox="1"/>
          <p:nvPr/>
        </p:nvSpPr>
        <p:spPr>
          <a:xfrm>
            <a:off x="577702" y="1536174"/>
            <a:ext cx="11036595" cy="3785652"/>
          </a:xfrm>
          <a:prstGeom prst="rect">
            <a:avLst/>
          </a:prstGeom>
          <a:noFill/>
        </p:spPr>
        <p:txBody>
          <a:bodyPr wrap="square" rtlCol="0">
            <a:spAutoFit/>
          </a:bodyPr>
          <a:lstStyle/>
          <a:p>
            <a:pPr algn="ctr"/>
            <a:r>
              <a:rPr lang="en-US" sz="6000" dirty="0"/>
              <a:t>When I heard lyrics from two songs that took me back to when I was that thirteen-year-old girl who was dating “</a:t>
            </a:r>
            <a:r>
              <a:rPr lang="en-US" sz="6000" b="1" i="1" dirty="0"/>
              <a:t>that person</a:t>
            </a:r>
            <a:r>
              <a:rPr lang="en-US" sz="6000" dirty="0"/>
              <a:t>.”</a:t>
            </a:r>
          </a:p>
        </p:txBody>
      </p:sp>
    </p:spTree>
    <p:extLst>
      <p:ext uri="{BB962C8B-B14F-4D97-AF65-F5344CB8AC3E}">
        <p14:creationId xmlns:p14="http://schemas.microsoft.com/office/powerpoint/2010/main" val="481096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AAA944-C751-4855-A78E-905C09C28ABB}"/>
              </a:ext>
            </a:extLst>
          </p:cNvPr>
          <p:cNvSpPr txBox="1"/>
          <p:nvPr/>
        </p:nvSpPr>
        <p:spPr>
          <a:xfrm>
            <a:off x="647699" y="1997839"/>
            <a:ext cx="10896599" cy="1015663"/>
          </a:xfrm>
          <a:prstGeom prst="rect">
            <a:avLst/>
          </a:prstGeom>
          <a:noFill/>
        </p:spPr>
        <p:txBody>
          <a:bodyPr wrap="square" rtlCol="0">
            <a:spAutoFit/>
          </a:bodyPr>
          <a:lstStyle/>
          <a:p>
            <a:pPr algn="ctr"/>
            <a:r>
              <a:rPr lang="en-US" sz="6000" dirty="0">
                <a:solidFill>
                  <a:prstClr val="white"/>
                </a:solidFill>
              </a:rPr>
              <a:t>“Well, King Midas put his hands </a:t>
            </a:r>
            <a:endParaRPr lang="en-US" dirty="0"/>
          </a:p>
        </p:txBody>
      </p:sp>
      <p:sp>
        <p:nvSpPr>
          <p:cNvPr id="4" name="TextBox 3">
            <a:extLst>
              <a:ext uri="{FF2B5EF4-FFF2-40B4-BE49-F238E27FC236}">
                <a16:creationId xmlns:a16="http://schemas.microsoft.com/office/drawing/2014/main" id="{6D8D108B-A788-4831-9BC7-F323ADBE012D}"/>
              </a:ext>
            </a:extLst>
          </p:cNvPr>
          <p:cNvSpPr txBox="1"/>
          <p:nvPr/>
        </p:nvSpPr>
        <p:spPr>
          <a:xfrm>
            <a:off x="695324" y="2921168"/>
            <a:ext cx="5029201" cy="1015663"/>
          </a:xfrm>
          <a:prstGeom prst="rect">
            <a:avLst/>
          </a:prstGeom>
          <a:noFill/>
        </p:spPr>
        <p:txBody>
          <a:bodyPr wrap="square" rtlCol="0">
            <a:spAutoFit/>
          </a:bodyPr>
          <a:lstStyle/>
          <a:p>
            <a:pPr algn="ctr"/>
            <a:r>
              <a:rPr lang="en-US" sz="6000" dirty="0"/>
              <a:t>on me again…</a:t>
            </a:r>
          </a:p>
        </p:txBody>
      </p:sp>
      <p:sp>
        <p:nvSpPr>
          <p:cNvPr id="5" name="TextBox 4">
            <a:extLst>
              <a:ext uri="{FF2B5EF4-FFF2-40B4-BE49-F238E27FC236}">
                <a16:creationId xmlns:a16="http://schemas.microsoft.com/office/drawing/2014/main" id="{26C6330C-7847-403B-B678-2E3EBE875EBC}"/>
              </a:ext>
            </a:extLst>
          </p:cNvPr>
          <p:cNvSpPr txBox="1"/>
          <p:nvPr/>
        </p:nvSpPr>
        <p:spPr>
          <a:xfrm>
            <a:off x="4972049" y="2921168"/>
            <a:ext cx="6972301" cy="1015663"/>
          </a:xfrm>
          <a:prstGeom prst="rect">
            <a:avLst/>
          </a:prstGeom>
          <a:noFill/>
        </p:spPr>
        <p:txBody>
          <a:bodyPr wrap="square" rtlCol="0">
            <a:spAutoFit/>
          </a:bodyPr>
          <a:lstStyle/>
          <a:p>
            <a:pPr algn="ctr"/>
            <a:r>
              <a:rPr lang="en-US" sz="6000" dirty="0"/>
              <a:t>but I don’t let him</a:t>
            </a:r>
          </a:p>
        </p:txBody>
      </p:sp>
      <p:sp>
        <p:nvSpPr>
          <p:cNvPr id="6" name="TextBox 5">
            <a:extLst>
              <a:ext uri="{FF2B5EF4-FFF2-40B4-BE49-F238E27FC236}">
                <a16:creationId xmlns:a16="http://schemas.microsoft.com/office/drawing/2014/main" id="{FFB78B93-C3F4-4DB3-901E-9CE2445E9A11}"/>
              </a:ext>
            </a:extLst>
          </p:cNvPr>
          <p:cNvSpPr txBox="1"/>
          <p:nvPr/>
        </p:nvSpPr>
        <p:spPr>
          <a:xfrm>
            <a:off x="2562222" y="3833424"/>
            <a:ext cx="7067551" cy="1015663"/>
          </a:xfrm>
          <a:prstGeom prst="rect">
            <a:avLst/>
          </a:prstGeom>
          <a:noFill/>
        </p:spPr>
        <p:txBody>
          <a:bodyPr wrap="square" rtlCol="0">
            <a:spAutoFit/>
          </a:bodyPr>
          <a:lstStyle/>
          <a:p>
            <a:pPr algn="ctr"/>
            <a:r>
              <a:rPr lang="en-US" sz="6000" dirty="0"/>
              <a:t>touch me anymore.”</a:t>
            </a:r>
          </a:p>
        </p:txBody>
      </p:sp>
    </p:spTree>
    <p:extLst>
      <p:ext uri="{BB962C8B-B14F-4D97-AF65-F5344CB8AC3E}">
        <p14:creationId xmlns:p14="http://schemas.microsoft.com/office/powerpoint/2010/main" val="800090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953DA14C-BEDC-47D6-85C9-1DD516F7984C}"/>
              </a:ext>
            </a:extLst>
          </p:cNvPr>
          <p:cNvSpPr txBox="1"/>
          <p:nvPr/>
        </p:nvSpPr>
        <p:spPr>
          <a:xfrm>
            <a:off x="647699" y="1997839"/>
            <a:ext cx="10896599" cy="1015663"/>
          </a:xfrm>
          <a:prstGeom prst="rect">
            <a:avLst/>
          </a:prstGeom>
          <a:noFill/>
        </p:spPr>
        <p:txBody>
          <a:bodyPr wrap="square" rtlCol="0">
            <a:spAutoFit/>
          </a:bodyPr>
          <a:lstStyle/>
          <a:p>
            <a:pPr algn="ctr"/>
            <a:r>
              <a:rPr lang="en-US" sz="6000" dirty="0">
                <a:solidFill>
                  <a:prstClr val="white"/>
                </a:solidFill>
              </a:rPr>
              <a:t>“I bet you kiss your knuckles</a:t>
            </a:r>
          </a:p>
        </p:txBody>
      </p:sp>
      <p:sp>
        <p:nvSpPr>
          <p:cNvPr id="8" name="TextBox 7">
            <a:extLst>
              <a:ext uri="{FF2B5EF4-FFF2-40B4-BE49-F238E27FC236}">
                <a16:creationId xmlns:a16="http://schemas.microsoft.com/office/drawing/2014/main" id="{E254E028-1089-4C38-89D5-CB326A68676D}"/>
              </a:ext>
            </a:extLst>
          </p:cNvPr>
          <p:cNvSpPr txBox="1"/>
          <p:nvPr/>
        </p:nvSpPr>
        <p:spPr>
          <a:xfrm>
            <a:off x="647699" y="2921169"/>
            <a:ext cx="10896599" cy="1938992"/>
          </a:xfrm>
          <a:prstGeom prst="rect">
            <a:avLst/>
          </a:prstGeom>
          <a:noFill/>
        </p:spPr>
        <p:txBody>
          <a:bodyPr wrap="square" rtlCol="0">
            <a:spAutoFit/>
          </a:bodyPr>
          <a:lstStyle/>
          <a:p>
            <a:pPr algn="ctr"/>
            <a:r>
              <a:rPr lang="en-US" sz="6000" dirty="0">
                <a:solidFill>
                  <a:prstClr val="white"/>
                </a:solidFill>
              </a:rPr>
              <a:t>Right before they touch my cheek…”</a:t>
            </a:r>
            <a:endParaRPr lang="en-US" dirty="0"/>
          </a:p>
        </p:txBody>
      </p:sp>
    </p:spTree>
    <p:extLst>
      <p:ext uri="{BB962C8B-B14F-4D97-AF65-F5344CB8AC3E}">
        <p14:creationId xmlns:p14="http://schemas.microsoft.com/office/powerpoint/2010/main" val="182520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953DA14C-BEDC-47D6-85C9-1DD516F7984C}"/>
              </a:ext>
            </a:extLst>
          </p:cNvPr>
          <p:cNvSpPr txBox="1"/>
          <p:nvPr/>
        </p:nvSpPr>
        <p:spPr>
          <a:xfrm>
            <a:off x="647700" y="1997839"/>
            <a:ext cx="10896599" cy="2862322"/>
          </a:xfrm>
          <a:prstGeom prst="rect">
            <a:avLst/>
          </a:prstGeom>
          <a:noFill/>
        </p:spPr>
        <p:txBody>
          <a:bodyPr wrap="square" rtlCol="0">
            <a:spAutoFit/>
          </a:bodyPr>
          <a:lstStyle/>
          <a:p>
            <a:pPr algn="ctr"/>
            <a:r>
              <a:rPr lang="en-US" sz="6000" dirty="0">
                <a:solidFill>
                  <a:prstClr val="white"/>
                </a:solidFill>
              </a:rPr>
              <a:t>As I repeatedly listened to these two songs, the first epiphany came to me…</a:t>
            </a:r>
          </a:p>
        </p:txBody>
      </p:sp>
    </p:spTree>
    <p:extLst>
      <p:ext uri="{BB962C8B-B14F-4D97-AF65-F5344CB8AC3E}">
        <p14:creationId xmlns:p14="http://schemas.microsoft.com/office/powerpoint/2010/main" val="3154132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317C5D-4B3B-4FCD-876A-3AA34EA20981}"/>
              </a:ext>
            </a:extLst>
          </p:cNvPr>
          <p:cNvSpPr txBox="1"/>
          <p:nvPr/>
        </p:nvSpPr>
        <p:spPr>
          <a:xfrm>
            <a:off x="3648075" y="2911643"/>
            <a:ext cx="638175" cy="1015663"/>
          </a:xfrm>
          <a:prstGeom prst="rect">
            <a:avLst/>
          </a:prstGeom>
          <a:noFill/>
        </p:spPr>
        <p:txBody>
          <a:bodyPr wrap="square" rtlCol="0">
            <a:spAutoFit/>
          </a:bodyPr>
          <a:lstStyle/>
          <a:p>
            <a:pPr algn="ctr"/>
            <a:r>
              <a:rPr lang="en-US" sz="6000" dirty="0">
                <a:solidFill>
                  <a:prstClr val="white"/>
                </a:solidFill>
              </a:rPr>
              <a:t>I</a:t>
            </a:r>
          </a:p>
        </p:txBody>
      </p:sp>
      <p:sp>
        <p:nvSpPr>
          <p:cNvPr id="5" name="TextBox 4">
            <a:extLst>
              <a:ext uri="{FF2B5EF4-FFF2-40B4-BE49-F238E27FC236}">
                <a16:creationId xmlns:a16="http://schemas.microsoft.com/office/drawing/2014/main" id="{6935CF60-0CA5-455D-AA87-4FC0056F2145}"/>
              </a:ext>
            </a:extLst>
          </p:cNvPr>
          <p:cNvSpPr txBox="1"/>
          <p:nvPr/>
        </p:nvSpPr>
        <p:spPr>
          <a:xfrm>
            <a:off x="4200526" y="2911643"/>
            <a:ext cx="2247900" cy="1015663"/>
          </a:xfrm>
          <a:prstGeom prst="rect">
            <a:avLst/>
          </a:prstGeom>
          <a:noFill/>
        </p:spPr>
        <p:txBody>
          <a:bodyPr wrap="square" rtlCol="0">
            <a:spAutoFit/>
          </a:bodyPr>
          <a:lstStyle/>
          <a:p>
            <a:pPr algn="ctr"/>
            <a:r>
              <a:rPr lang="en-US" sz="6000" dirty="0">
                <a:solidFill>
                  <a:prstClr val="white"/>
                </a:solidFill>
              </a:rPr>
              <a:t>wasn’t</a:t>
            </a:r>
          </a:p>
        </p:txBody>
      </p:sp>
      <p:sp>
        <p:nvSpPr>
          <p:cNvPr id="6" name="TextBox 5">
            <a:extLst>
              <a:ext uri="{FF2B5EF4-FFF2-40B4-BE49-F238E27FC236}">
                <a16:creationId xmlns:a16="http://schemas.microsoft.com/office/drawing/2014/main" id="{23998D52-EDF3-48FE-9830-2D7DC7C16B3E}"/>
              </a:ext>
            </a:extLst>
          </p:cNvPr>
          <p:cNvSpPr txBox="1"/>
          <p:nvPr/>
        </p:nvSpPr>
        <p:spPr>
          <a:xfrm>
            <a:off x="6362701" y="2914650"/>
            <a:ext cx="2152650" cy="1015663"/>
          </a:xfrm>
          <a:prstGeom prst="rect">
            <a:avLst/>
          </a:prstGeom>
          <a:noFill/>
        </p:spPr>
        <p:txBody>
          <a:bodyPr wrap="square" rtlCol="0">
            <a:spAutoFit/>
          </a:bodyPr>
          <a:lstStyle/>
          <a:p>
            <a:pPr algn="ctr"/>
            <a:r>
              <a:rPr lang="en-US" sz="6000" b="1" i="1" dirty="0">
                <a:solidFill>
                  <a:prstClr val="white"/>
                </a:solidFill>
              </a:rPr>
              <a:t>alone</a:t>
            </a:r>
            <a:r>
              <a:rPr lang="en-US" sz="6000" i="1" dirty="0">
                <a:solidFill>
                  <a:prstClr val="white"/>
                </a:solidFill>
              </a:rPr>
              <a:t>.</a:t>
            </a:r>
            <a:endParaRPr lang="en-US" sz="6000" dirty="0">
              <a:solidFill>
                <a:prstClr val="white"/>
              </a:solidFill>
            </a:endParaRPr>
          </a:p>
        </p:txBody>
      </p:sp>
    </p:spTree>
    <p:extLst>
      <p:ext uri="{BB962C8B-B14F-4D97-AF65-F5344CB8AC3E}">
        <p14:creationId xmlns:p14="http://schemas.microsoft.com/office/powerpoint/2010/main" val="1405764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grpId="1" nodeType="clickEffect">
                                  <p:stCondLst>
                                    <p:cond delay="0"/>
                                  </p:stCondLst>
                                  <p:childTnLst>
                                    <p:animEffect transition="out" filter="fade">
                                      <p:cBhvr>
                                        <p:cTn id="19" dur="500"/>
                                        <p:tgtEl>
                                          <p:spTgt spid="3"/>
                                        </p:tgtEl>
                                      </p:cBhvr>
                                    </p:animEffect>
                                    <p:set>
                                      <p:cBhvr>
                                        <p:cTn id="20" dur="1" fill="hold">
                                          <p:stCondLst>
                                            <p:cond delay="499"/>
                                          </p:stCondLst>
                                        </p:cTn>
                                        <p:tgtEl>
                                          <p:spTgt spid="3"/>
                                        </p:tgtEl>
                                        <p:attrNameLst>
                                          <p:attrName>style.visibility</p:attrName>
                                        </p:attrNameLst>
                                      </p:cBhvr>
                                      <p:to>
                                        <p:strVal val="hidden"/>
                                      </p:to>
                                    </p:set>
                                  </p:childTnLst>
                                </p:cTn>
                              </p:par>
                              <p:par>
                                <p:cTn id="21" presetID="10" presetClass="exit" presetSubtype="0" fill="hold" grpId="1" nodeType="withEffect">
                                  <p:stCondLst>
                                    <p:cond delay="0"/>
                                  </p:stCondLst>
                                  <p:childTnLst>
                                    <p:animEffect transition="out" filter="fade">
                                      <p:cBhvr>
                                        <p:cTn id="22" dur="500"/>
                                        <p:tgtEl>
                                          <p:spTgt spid="5"/>
                                        </p:tgtEl>
                                      </p:cBhvr>
                                    </p:animEffect>
                                    <p:set>
                                      <p:cBhvr>
                                        <p:cTn id="23" dur="1" fill="hold">
                                          <p:stCondLst>
                                            <p:cond delay="499"/>
                                          </p:stCondLst>
                                        </p:cTn>
                                        <p:tgtEl>
                                          <p:spTgt spid="5"/>
                                        </p:tgtEl>
                                        <p:attrNameLst>
                                          <p:attrName>style.visibility</p:attrName>
                                        </p:attrNameLst>
                                      </p:cBhvr>
                                      <p:to>
                                        <p:strVal val="hidden"/>
                                      </p:to>
                                    </p:set>
                                  </p:childTnLst>
                                </p:cTn>
                              </p:par>
                              <p:par>
                                <p:cTn id="24" presetID="10" presetClass="exit" presetSubtype="0" fill="hold" grpId="1" nodeType="withEffect">
                                  <p:stCondLst>
                                    <p:cond delay="0"/>
                                  </p:stCondLst>
                                  <p:childTnLst>
                                    <p:animEffect transition="out" filter="fade">
                                      <p:cBhvr>
                                        <p:cTn id="25" dur="500"/>
                                        <p:tgtEl>
                                          <p:spTgt spid="6"/>
                                        </p:tgtEl>
                                      </p:cBhvr>
                                    </p:animEffect>
                                    <p:set>
                                      <p:cBhvr>
                                        <p:cTn id="26"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5" grpId="0"/>
      <p:bldP spid="5" grpId="1"/>
      <p:bldP spid="6" grpId="0"/>
      <p:bldP spid="6" grpId="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9F1F83FA-0AF3-447B-98FE-AF47B80CD60A}"/>
              </a:ext>
            </a:extLst>
          </p:cNvPr>
          <p:cNvSpPr txBox="1"/>
          <p:nvPr/>
        </p:nvSpPr>
        <p:spPr>
          <a:xfrm>
            <a:off x="647700" y="1074509"/>
            <a:ext cx="10896599" cy="4708981"/>
          </a:xfrm>
          <a:prstGeom prst="rect">
            <a:avLst/>
          </a:prstGeom>
          <a:noFill/>
        </p:spPr>
        <p:txBody>
          <a:bodyPr wrap="square" rtlCol="0">
            <a:spAutoFit/>
          </a:bodyPr>
          <a:lstStyle/>
          <a:p>
            <a:pPr algn="ctr"/>
            <a:r>
              <a:rPr lang="en-US" sz="6000" dirty="0">
                <a:solidFill>
                  <a:prstClr val="white"/>
                </a:solidFill>
              </a:rPr>
              <a:t>Knowing that someone like Halsey had gone through the same thing lifted a weight off my shoulders that I didn’t even know I was carrying.</a:t>
            </a:r>
          </a:p>
        </p:txBody>
      </p:sp>
    </p:spTree>
    <p:extLst>
      <p:ext uri="{BB962C8B-B14F-4D97-AF65-F5344CB8AC3E}">
        <p14:creationId xmlns:p14="http://schemas.microsoft.com/office/powerpoint/2010/main" val="716081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830A3BB-A93C-4DD8-A0D2-7DBECBB93820}"/>
              </a:ext>
            </a:extLst>
          </p:cNvPr>
          <p:cNvSpPr txBox="1"/>
          <p:nvPr/>
        </p:nvSpPr>
        <p:spPr>
          <a:xfrm>
            <a:off x="337583" y="1997839"/>
            <a:ext cx="11516833" cy="2862322"/>
          </a:xfrm>
          <a:prstGeom prst="rect">
            <a:avLst/>
          </a:prstGeom>
          <a:noFill/>
        </p:spPr>
        <p:txBody>
          <a:bodyPr wrap="square" rtlCol="0">
            <a:spAutoFit/>
          </a:bodyPr>
          <a:lstStyle/>
          <a:p>
            <a:pPr algn="ctr"/>
            <a:r>
              <a:rPr lang="en-US" sz="6000" dirty="0"/>
              <a:t>That is until I got home and spotted a gift that </a:t>
            </a:r>
            <a:r>
              <a:rPr lang="en-US" sz="6000" b="1" i="1" dirty="0"/>
              <a:t>he</a:t>
            </a:r>
            <a:r>
              <a:rPr lang="en-US" sz="6000" dirty="0"/>
              <a:t> had given me sitting on my shelf…</a:t>
            </a:r>
          </a:p>
        </p:txBody>
      </p:sp>
    </p:spTree>
    <p:extLst>
      <p:ext uri="{BB962C8B-B14F-4D97-AF65-F5344CB8AC3E}">
        <p14:creationId xmlns:p14="http://schemas.microsoft.com/office/powerpoint/2010/main" val="82096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5B20CE7-69F0-4BDA-8528-509029AA1AAE}"/>
              </a:ext>
            </a:extLst>
          </p:cNvPr>
          <p:cNvSpPr/>
          <p:nvPr/>
        </p:nvSpPr>
        <p:spPr>
          <a:xfrm>
            <a:off x="341358" y="2446803"/>
            <a:ext cx="1467068" cy="1015663"/>
          </a:xfrm>
          <a:prstGeom prst="rect">
            <a:avLst/>
          </a:prstGeom>
        </p:spPr>
        <p:txBody>
          <a:bodyPr wrap="none">
            <a:spAutoFit/>
          </a:bodyPr>
          <a:lstStyle/>
          <a:p>
            <a:pPr algn="ctr"/>
            <a:r>
              <a:rPr lang="en-US" sz="6000" dirty="0"/>
              <a:t>The</a:t>
            </a:r>
          </a:p>
        </p:txBody>
      </p:sp>
      <p:sp>
        <p:nvSpPr>
          <p:cNvPr id="4" name="Rectangle 3">
            <a:extLst>
              <a:ext uri="{FF2B5EF4-FFF2-40B4-BE49-F238E27FC236}">
                <a16:creationId xmlns:a16="http://schemas.microsoft.com/office/drawing/2014/main" id="{41A64E6E-410D-4592-9BEE-B0E9B6B731B3}"/>
              </a:ext>
            </a:extLst>
          </p:cNvPr>
          <p:cNvSpPr/>
          <p:nvPr/>
        </p:nvSpPr>
        <p:spPr>
          <a:xfrm>
            <a:off x="1805332" y="2459504"/>
            <a:ext cx="2028119" cy="1015663"/>
          </a:xfrm>
          <a:prstGeom prst="rect">
            <a:avLst/>
          </a:prstGeom>
        </p:spPr>
        <p:txBody>
          <a:bodyPr wrap="none">
            <a:spAutoFit/>
          </a:bodyPr>
          <a:lstStyle/>
          <a:p>
            <a:pPr algn="ctr"/>
            <a:r>
              <a:rPr lang="en-US" sz="6000" b="1" i="1" dirty="0">
                <a:solidFill>
                  <a:srgbClr val="00B050"/>
                </a:solidFill>
              </a:rPr>
              <a:t>green</a:t>
            </a:r>
            <a:r>
              <a:rPr lang="en-US" sz="6000" dirty="0"/>
              <a:t>,</a:t>
            </a:r>
          </a:p>
        </p:txBody>
      </p:sp>
      <p:sp>
        <p:nvSpPr>
          <p:cNvPr id="5" name="Rectangle 4">
            <a:extLst>
              <a:ext uri="{FF2B5EF4-FFF2-40B4-BE49-F238E27FC236}">
                <a16:creationId xmlns:a16="http://schemas.microsoft.com/office/drawing/2014/main" id="{4ED310D1-34CA-4755-8F55-F276EF3FAE4F}"/>
              </a:ext>
            </a:extLst>
          </p:cNvPr>
          <p:cNvSpPr/>
          <p:nvPr/>
        </p:nvSpPr>
        <p:spPr>
          <a:xfrm>
            <a:off x="3820751" y="2459504"/>
            <a:ext cx="2263760" cy="1015663"/>
          </a:xfrm>
          <a:prstGeom prst="rect">
            <a:avLst/>
          </a:prstGeom>
        </p:spPr>
        <p:txBody>
          <a:bodyPr wrap="none">
            <a:spAutoFit/>
          </a:bodyPr>
          <a:lstStyle/>
          <a:p>
            <a:pPr algn="ctr"/>
            <a:r>
              <a:rPr lang="en-US" sz="6000" b="1" i="1" dirty="0"/>
              <a:t>white</a:t>
            </a:r>
            <a:r>
              <a:rPr lang="en-US" sz="6000" dirty="0"/>
              <a:t>, </a:t>
            </a:r>
          </a:p>
        </p:txBody>
      </p:sp>
      <p:sp>
        <p:nvSpPr>
          <p:cNvPr id="6" name="Rectangle 5">
            <a:extLst>
              <a:ext uri="{FF2B5EF4-FFF2-40B4-BE49-F238E27FC236}">
                <a16:creationId xmlns:a16="http://schemas.microsoft.com/office/drawing/2014/main" id="{3AF3385B-D917-4386-B792-7BBB86FEA39E}"/>
              </a:ext>
            </a:extLst>
          </p:cNvPr>
          <p:cNvSpPr/>
          <p:nvPr/>
        </p:nvSpPr>
        <p:spPr>
          <a:xfrm>
            <a:off x="5882322" y="2459504"/>
            <a:ext cx="2552429" cy="1015663"/>
          </a:xfrm>
          <a:prstGeom prst="rect">
            <a:avLst/>
          </a:prstGeom>
        </p:spPr>
        <p:txBody>
          <a:bodyPr wrap="none">
            <a:spAutoFit/>
          </a:bodyPr>
          <a:lstStyle/>
          <a:p>
            <a:pPr algn="ctr"/>
            <a:r>
              <a:rPr lang="en-US" sz="6000" b="1" i="1" dirty="0">
                <a:solidFill>
                  <a:srgbClr val="7030A0"/>
                </a:solidFill>
              </a:rPr>
              <a:t>purple</a:t>
            </a:r>
            <a:r>
              <a:rPr lang="en-US" sz="6000" dirty="0"/>
              <a:t>, </a:t>
            </a:r>
          </a:p>
        </p:txBody>
      </p:sp>
      <p:sp>
        <p:nvSpPr>
          <p:cNvPr id="7" name="Rectangle 6">
            <a:extLst>
              <a:ext uri="{FF2B5EF4-FFF2-40B4-BE49-F238E27FC236}">
                <a16:creationId xmlns:a16="http://schemas.microsoft.com/office/drawing/2014/main" id="{F110F4A2-E1B4-4521-AFE2-A3DC57F9A41D}"/>
              </a:ext>
            </a:extLst>
          </p:cNvPr>
          <p:cNvSpPr/>
          <p:nvPr/>
        </p:nvSpPr>
        <p:spPr>
          <a:xfrm>
            <a:off x="8222282" y="2459504"/>
            <a:ext cx="3638688" cy="1015663"/>
          </a:xfrm>
          <a:prstGeom prst="rect">
            <a:avLst/>
          </a:prstGeom>
        </p:spPr>
        <p:txBody>
          <a:bodyPr wrap="none">
            <a:spAutoFit/>
          </a:bodyPr>
          <a:lstStyle/>
          <a:p>
            <a:pPr algn="ctr"/>
            <a:r>
              <a:rPr lang="en-US" sz="6000" dirty="0"/>
              <a:t>and </a:t>
            </a:r>
            <a:r>
              <a:rPr lang="en-US" sz="6000" b="1" i="1" dirty="0">
                <a:solidFill>
                  <a:srgbClr val="FFC000"/>
                </a:solidFill>
              </a:rPr>
              <a:t>orange</a:t>
            </a:r>
            <a:endParaRPr lang="en-US" sz="6000" dirty="0"/>
          </a:p>
        </p:txBody>
      </p:sp>
      <p:sp>
        <p:nvSpPr>
          <p:cNvPr id="8" name="Rectangle 7">
            <a:extLst>
              <a:ext uri="{FF2B5EF4-FFF2-40B4-BE49-F238E27FC236}">
                <a16:creationId xmlns:a16="http://schemas.microsoft.com/office/drawing/2014/main" id="{0C7966D8-6353-4C21-8F6E-17A60A517E7A}"/>
              </a:ext>
            </a:extLst>
          </p:cNvPr>
          <p:cNvSpPr/>
          <p:nvPr/>
        </p:nvSpPr>
        <p:spPr>
          <a:xfrm>
            <a:off x="2743191" y="3374766"/>
            <a:ext cx="2180405" cy="1015663"/>
          </a:xfrm>
          <a:prstGeom prst="rect">
            <a:avLst/>
          </a:prstGeom>
        </p:spPr>
        <p:txBody>
          <a:bodyPr wrap="none">
            <a:spAutoFit/>
          </a:bodyPr>
          <a:lstStyle/>
          <a:p>
            <a:pPr algn="ctr"/>
            <a:r>
              <a:rPr lang="en-US" sz="6000" b="1" i="1" dirty="0"/>
              <a:t>Funko</a:t>
            </a:r>
            <a:endParaRPr lang="en-US" sz="6000" dirty="0"/>
          </a:p>
        </p:txBody>
      </p:sp>
      <p:sp>
        <p:nvSpPr>
          <p:cNvPr id="9" name="Rectangle 8">
            <a:extLst>
              <a:ext uri="{FF2B5EF4-FFF2-40B4-BE49-F238E27FC236}">
                <a16:creationId xmlns:a16="http://schemas.microsoft.com/office/drawing/2014/main" id="{AFACC90E-8CF7-44C1-94F0-B6DA5F70DFE3}"/>
              </a:ext>
            </a:extLst>
          </p:cNvPr>
          <p:cNvSpPr/>
          <p:nvPr/>
        </p:nvSpPr>
        <p:spPr>
          <a:xfrm>
            <a:off x="4704360" y="3366699"/>
            <a:ext cx="2221955" cy="1015663"/>
          </a:xfrm>
          <a:prstGeom prst="rect">
            <a:avLst/>
          </a:prstGeom>
        </p:spPr>
        <p:txBody>
          <a:bodyPr wrap="none">
            <a:spAutoFit/>
          </a:bodyPr>
          <a:lstStyle/>
          <a:p>
            <a:pPr algn="ctr"/>
            <a:r>
              <a:rPr lang="en-US" sz="6000" b="1" i="1" dirty="0"/>
              <a:t> Joker </a:t>
            </a:r>
            <a:endParaRPr lang="en-US" sz="6000" dirty="0"/>
          </a:p>
        </p:txBody>
      </p:sp>
      <p:sp>
        <p:nvSpPr>
          <p:cNvPr id="10" name="Rectangle 9">
            <a:extLst>
              <a:ext uri="{FF2B5EF4-FFF2-40B4-BE49-F238E27FC236}">
                <a16:creationId xmlns:a16="http://schemas.microsoft.com/office/drawing/2014/main" id="{177AF1A9-927F-49FE-BDA2-646B6961CBFC}"/>
              </a:ext>
            </a:extLst>
          </p:cNvPr>
          <p:cNvSpPr/>
          <p:nvPr/>
        </p:nvSpPr>
        <p:spPr>
          <a:xfrm>
            <a:off x="6732569" y="3374765"/>
            <a:ext cx="2725425" cy="1015663"/>
          </a:xfrm>
          <a:prstGeom prst="rect">
            <a:avLst/>
          </a:prstGeom>
        </p:spPr>
        <p:txBody>
          <a:bodyPr wrap="none">
            <a:spAutoFit/>
          </a:bodyPr>
          <a:lstStyle/>
          <a:p>
            <a:pPr algn="ctr"/>
            <a:r>
              <a:rPr lang="en-US" sz="6000" b="1" i="1" dirty="0"/>
              <a:t>figure</a:t>
            </a:r>
            <a:r>
              <a:rPr lang="en-US" sz="6000" dirty="0"/>
              <a:t>…</a:t>
            </a:r>
          </a:p>
        </p:txBody>
      </p:sp>
    </p:spTree>
    <p:extLst>
      <p:ext uri="{BB962C8B-B14F-4D97-AF65-F5344CB8AC3E}">
        <p14:creationId xmlns:p14="http://schemas.microsoft.com/office/powerpoint/2010/main" val="91084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4" grpId="0"/>
      <p:bldP spid="5" grpId="0"/>
      <p:bldP spid="6" grpId="0"/>
      <p:bldP spid="7" grpId="0"/>
      <p:bldP spid="8" grpId="0"/>
      <p:bldP spid="9" grpId="0"/>
      <p:bldP spid="10"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7F3739D-D32D-4393-BE64-39828343023B}"/>
              </a:ext>
            </a:extLst>
          </p:cNvPr>
          <p:cNvSpPr txBox="1"/>
          <p:nvPr/>
        </p:nvSpPr>
        <p:spPr>
          <a:xfrm>
            <a:off x="3067050" y="2459504"/>
            <a:ext cx="6057900" cy="1938992"/>
          </a:xfrm>
          <a:prstGeom prst="rect">
            <a:avLst/>
          </a:prstGeom>
          <a:noFill/>
        </p:spPr>
        <p:txBody>
          <a:bodyPr wrap="square" rtlCol="0">
            <a:spAutoFit/>
          </a:bodyPr>
          <a:lstStyle/>
          <a:p>
            <a:pPr algn="ctr"/>
            <a:r>
              <a:rPr lang="en-US" sz="6000" dirty="0"/>
              <a:t>And these words came to my mind.</a:t>
            </a:r>
          </a:p>
        </p:txBody>
      </p:sp>
      <p:sp>
        <p:nvSpPr>
          <p:cNvPr id="5" name="TextBox 4">
            <a:extLst>
              <a:ext uri="{FF2B5EF4-FFF2-40B4-BE49-F238E27FC236}">
                <a16:creationId xmlns:a16="http://schemas.microsoft.com/office/drawing/2014/main" id="{04329B2D-07F5-433F-A0FA-50BC0B0F5E0B}"/>
              </a:ext>
            </a:extLst>
          </p:cNvPr>
          <p:cNvSpPr txBox="1"/>
          <p:nvPr/>
        </p:nvSpPr>
        <p:spPr>
          <a:xfrm rot="2007211">
            <a:off x="7765233" y="1086597"/>
            <a:ext cx="4819879" cy="1246495"/>
          </a:xfrm>
          <a:prstGeom prst="rect">
            <a:avLst/>
          </a:prstGeom>
          <a:solidFill>
            <a:schemeClr val="bg1"/>
          </a:solidFill>
        </p:spPr>
        <p:txBody>
          <a:bodyPr wrap="square" rtlCol="0">
            <a:spAutoFit/>
          </a:bodyPr>
          <a:lstStyle/>
          <a:p>
            <a:r>
              <a:rPr lang="en-US" sz="7500" dirty="0">
                <a:ln w="19050">
                  <a:solidFill>
                    <a:schemeClr val="tx1"/>
                  </a:solidFill>
                </a:ln>
                <a:solidFill>
                  <a:srgbClr val="FF0000"/>
                </a:solidFill>
              </a:rPr>
              <a:t>Heartbreak</a:t>
            </a:r>
          </a:p>
        </p:txBody>
      </p:sp>
      <p:sp>
        <p:nvSpPr>
          <p:cNvPr id="15" name="TextBox 14">
            <a:extLst>
              <a:ext uri="{FF2B5EF4-FFF2-40B4-BE49-F238E27FC236}">
                <a16:creationId xmlns:a16="http://schemas.microsoft.com/office/drawing/2014/main" id="{F17B4474-5268-4293-9595-F76F215B23B7}"/>
              </a:ext>
            </a:extLst>
          </p:cNvPr>
          <p:cNvSpPr txBox="1"/>
          <p:nvPr/>
        </p:nvSpPr>
        <p:spPr>
          <a:xfrm>
            <a:off x="3067051" y="98422"/>
            <a:ext cx="3770630" cy="1200329"/>
          </a:xfrm>
          <a:prstGeom prst="rect">
            <a:avLst/>
          </a:prstGeom>
          <a:solidFill>
            <a:schemeClr val="bg1"/>
          </a:solidFill>
        </p:spPr>
        <p:txBody>
          <a:bodyPr wrap="square" rtlCol="0">
            <a:spAutoFit/>
          </a:bodyPr>
          <a:lstStyle/>
          <a:p>
            <a:r>
              <a:rPr lang="en-US" sz="7000" dirty="0">
                <a:ln w="19050">
                  <a:solidFill>
                    <a:schemeClr val="tx1"/>
                  </a:solidFill>
                </a:ln>
                <a:solidFill>
                  <a:srgbClr val="FF0000"/>
                </a:solidFill>
              </a:rPr>
              <a:t>Suffering</a:t>
            </a:r>
            <a:r>
              <a:rPr lang="en-US" sz="7200" dirty="0">
                <a:ln w="19050">
                  <a:solidFill>
                    <a:schemeClr val="tx1"/>
                  </a:solidFill>
                </a:ln>
                <a:solidFill>
                  <a:srgbClr val="252527"/>
                </a:solidFill>
              </a:rPr>
              <a:t> </a:t>
            </a:r>
          </a:p>
        </p:txBody>
      </p:sp>
      <p:sp>
        <p:nvSpPr>
          <p:cNvPr id="16" name="TextBox 15">
            <a:extLst>
              <a:ext uri="{FF2B5EF4-FFF2-40B4-BE49-F238E27FC236}">
                <a16:creationId xmlns:a16="http://schemas.microsoft.com/office/drawing/2014/main" id="{F986EC7D-41B2-4DD3-BAE3-31BFF632F061}"/>
              </a:ext>
            </a:extLst>
          </p:cNvPr>
          <p:cNvSpPr txBox="1"/>
          <p:nvPr/>
        </p:nvSpPr>
        <p:spPr>
          <a:xfrm rot="2123350">
            <a:off x="-228947" y="3930898"/>
            <a:ext cx="5523327" cy="1446550"/>
          </a:xfrm>
          <a:prstGeom prst="rect">
            <a:avLst/>
          </a:prstGeom>
          <a:solidFill>
            <a:schemeClr val="bg1"/>
          </a:solidFill>
        </p:spPr>
        <p:txBody>
          <a:bodyPr wrap="square" rtlCol="0">
            <a:spAutoFit/>
          </a:bodyPr>
          <a:lstStyle/>
          <a:p>
            <a:r>
              <a:rPr lang="en-US" sz="8500" dirty="0">
                <a:ln w="19050">
                  <a:solidFill>
                    <a:schemeClr val="tx1"/>
                  </a:solidFill>
                </a:ln>
                <a:solidFill>
                  <a:srgbClr val="FF0000"/>
                </a:solidFill>
              </a:rPr>
              <a:t>Loneliness</a:t>
            </a:r>
          </a:p>
        </p:txBody>
      </p:sp>
      <p:sp>
        <p:nvSpPr>
          <p:cNvPr id="17" name="TextBox 16">
            <a:extLst>
              <a:ext uri="{FF2B5EF4-FFF2-40B4-BE49-F238E27FC236}">
                <a16:creationId xmlns:a16="http://schemas.microsoft.com/office/drawing/2014/main" id="{D901E207-874C-4EC8-86A4-FC0154606325}"/>
              </a:ext>
            </a:extLst>
          </p:cNvPr>
          <p:cNvSpPr txBox="1"/>
          <p:nvPr/>
        </p:nvSpPr>
        <p:spPr>
          <a:xfrm rot="20587248">
            <a:off x="174485" y="237740"/>
            <a:ext cx="1686116" cy="1015663"/>
          </a:xfrm>
          <a:prstGeom prst="rect">
            <a:avLst/>
          </a:prstGeom>
          <a:solidFill>
            <a:schemeClr val="bg1"/>
          </a:solidFill>
        </p:spPr>
        <p:txBody>
          <a:bodyPr wrap="square" rtlCol="0">
            <a:spAutoFit/>
          </a:bodyPr>
          <a:lstStyle/>
          <a:p>
            <a:r>
              <a:rPr lang="en-US" sz="6000" dirty="0">
                <a:ln w="19050">
                  <a:solidFill>
                    <a:schemeClr val="tx1"/>
                  </a:solidFill>
                </a:ln>
                <a:solidFill>
                  <a:srgbClr val="FF0000"/>
                </a:solidFill>
              </a:rPr>
              <a:t>Pain</a:t>
            </a:r>
          </a:p>
        </p:txBody>
      </p:sp>
      <p:sp>
        <p:nvSpPr>
          <p:cNvPr id="19" name="TextBox 18">
            <a:extLst>
              <a:ext uri="{FF2B5EF4-FFF2-40B4-BE49-F238E27FC236}">
                <a16:creationId xmlns:a16="http://schemas.microsoft.com/office/drawing/2014/main" id="{A6C46E00-D5C2-4AEA-AD30-34F0E78B57E0}"/>
              </a:ext>
            </a:extLst>
          </p:cNvPr>
          <p:cNvSpPr txBox="1"/>
          <p:nvPr/>
        </p:nvSpPr>
        <p:spPr>
          <a:xfrm rot="21144682">
            <a:off x="4537605" y="4814267"/>
            <a:ext cx="5474860" cy="1107996"/>
          </a:xfrm>
          <a:prstGeom prst="rect">
            <a:avLst/>
          </a:prstGeom>
          <a:solidFill>
            <a:schemeClr val="bg1"/>
          </a:solidFill>
        </p:spPr>
        <p:txBody>
          <a:bodyPr wrap="square" rtlCol="0">
            <a:spAutoFit/>
          </a:bodyPr>
          <a:lstStyle/>
          <a:p>
            <a:r>
              <a:rPr lang="en-US" sz="6500" dirty="0">
                <a:ln w="19050">
                  <a:solidFill>
                    <a:schemeClr val="tx1"/>
                  </a:solidFill>
                </a:ln>
                <a:solidFill>
                  <a:srgbClr val="FF0000"/>
                </a:solidFill>
              </a:rPr>
              <a:t>Worthlessness</a:t>
            </a:r>
          </a:p>
        </p:txBody>
      </p:sp>
      <p:sp>
        <p:nvSpPr>
          <p:cNvPr id="21" name="TextBox 20">
            <a:extLst>
              <a:ext uri="{FF2B5EF4-FFF2-40B4-BE49-F238E27FC236}">
                <a16:creationId xmlns:a16="http://schemas.microsoft.com/office/drawing/2014/main" id="{D15171F0-5DDA-4980-8709-8F0156D38226}"/>
              </a:ext>
            </a:extLst>
          </p:cNvPr>
          <p:cNvSpPr txBox="1"/>
          <p:nvPr/>
        </p:nvSpPr>
        <p:spPr>
          <a:xfrm>
            <a:off x="5470120" y="1374283"/>
            <a:ext cx="3770630" cy="1323439"/>
          </a:xfrm>
          <a:prstGeom prst="rect">
            <a:avLst/>
          </a:prstGeom>
          <a:solidFill>
            <a:schemeClr val="bg1"/>
          </a:solidFill>
        </p:spPr>
        <p:txBody>
          <a:bodyPr wrap="square" rtlCol="0">
            <a:spAutoFit/>
          </a:bodyPr>
          <a:lstStyle/>
          <a:p>
            <a:r>
              <a:rPr lang="en-US" sz="8000" dirty="0">
                <a:ln w="19050">
                  <a:solidFill>
                    <a:schemeClr val="tx1"/>
                  </a:solidFill>
                </a:ln>
                <a:solidFill>
                  <a:srgbClr val="FF0000"/>
                </a:solidFill>
              </a:rPr>
              <a:t>Sadness</a:t>
            </a:r>
          </a:p>
        </p:txBody>
      </p:sp>
      <p:sp>
        <p:nvSpPr>
          <p:cNvPr id="22" name="TextBox 21">
            <a:extLst>
              <a:ext uri="{FF2B5EF4-FFF2-40B4-BE49-F238E27FC236}">
                <a16:creationId xmlns:a16="http://schemas.microsoft.com/office/drawing/2014/main" id="{AA39B8D2-9696-48DE-8651-4040E064FA4D}"/>
              </a:ext>
            </a:extLst>
          </p:cNvPr>
          <p:cNvSpPr txBox="1"/>
          <p:nvPr/>
        </p:nvSpPr>
        <p:spPr>
          <a:xfrm rot="1585691">
            <a:off x="8216539" y="3862398"/>
            <a:ext cx="4112774" cy="1477328"/>
          </a:xfrm>
          <a:prstGeom prst="rect">
            <a:avLst/>
          </a:prstGeom>
          <a:solidFill>
            <a:schemeClr val="bg1"/>
          </a:solidFill>
        </p:spPr>
        <p:txBody>
          <a:bodyPr wrap="square" rtlCol="0">
            <a:spAutoFit/>
          </a:bodyPr>
          <a:lstStyle/>
          <a:p>
            <a:r>
              <a:rPr lang="en-US" sz="9000" dirty="0">
                <a:ln w="19050">
                  <a:solidFill>
                    <a:schemeClr val="tx1"/>
                  </a:solidFill>
                </a:ln>
                <a:solidFill>
                  <a:srgbClr val="FF0000"/>
                </a:solidFill>
              </a:rPr>
              <a:t>Scratch</a:t>
            </a:r>
          </a:p>
        </p:txBody>
      </p:sp>
      <p:sp>
        <p:nvSpPr>
          <p:cNvPr id="23" name="TextBox 22">
            <a:extLst>
              <a:ext uri="{FF2B5EF4-FFF2-40B4-BE49-F238E27FC236}">
                <a16:creationId xmlns:a16="http://schemas.microsoft.com/office/drawing/2014/main" id="{7C204F93-43DD-4F90-B58E-DC5163543716}"/>
              </a:ext>
            </a:extLst>
          </p:cNvPr>
          <p:cNvSpPr txBox="1"/>
          <p:nvPr/>
        </p:nvSpPr>
        <p:spPr>
          <a:xfrm rot="21229866">
            <a:off x="418887" y="1113012"/>
            <a:ext cx="3689991" cy="1554272"/>
          </a:xfrm>
          <a:prstGeom prst="rect">
            <a:avLst/>
          </a:prstGeom>
          <a:solidFill>
            <a:schemeClr val="bg1"/>
          </a:solidFill>
        </p:spPr>
        <p:txBody>
          <a:bodyPr wrap="square" rtlCol="0">
            <a:spAutoFit/>
          </a:bodyPr>
          <a:lstStyle/>
          <a:p>
            <a:r>
              <a:rPr lang="en-US" sz="9500" dirty="0">
                <a:ln w="19050">
                  <a:solidFill>
                    <a:schemeClr val="tx1"/>
                  </a:solidFill>
                </a:ln>
                <a:solidFill>
                  <a:srgbClr val="FF0000"/>
                </a:solidFill>
              </a:rPr>
              <a:t>Choke</a:t>
            </a:r>
          </a:p>
        </p:txBody>
      </p:sp>
      <p:sp>
        <p:nvSpPr>
          <p:cNvPr id="24" name="TextBox 23">
            <a:extLst>
              <a:ext uri="{FF2B5EF4-FFF2-40B4-BE49-F238E27FC236}">
                <a16:creationId xmlns:a16="http://schemas.microsoft.com/office/drawing/2014/main" id="{C25E4321-24C4-49F9-8F01-02457530AF0B}"/>
              </a:ext>
            </a:extLst>
          </p:cNvPr>
          <p:cNvSpPr txBox="1"/>
          <p:nvPr/>
        </p:nvSpPr>
        <p:spPr>
          <a:xfrm rot="21339765">
            <a:off x="8043305" y="5336249"/>
            <a:ext cx="3012800" cy="1631216"/>
          </a:xfrm>
          <a:prstGeom prst="rect">
            <a:avLst/>
          </a:prstGeom>
          <a:solidFill>
            <a:schemeClr val="bg1"/>
          </a:solidFill>
        </p:spPr>
        <p:txBody>
          <a:bodyPr wrap="square" rtlCol="0">
            <a:spAutoFit/>
          </a:bodyPr>
          <a:lstStyle/>
          <a:p>
            <a:r>
              <a:rPr lang="en-US" sz="10000" dirty="0">
                <a:ln w="28575">
                  <a:solidFill>
                    <a:schemeClr val="tx1"/>
                  </a:solidFill>
                </a:ln>
                <a:solidFill>
                  <a:srgbClr val="FF0000"/>
                </a:solidFill>
              </a:rPr>
              <a:t>Hurt</a:t>
            </a:r>
          </a:p>
        </p:txBody>
      </p:sp>
      <p:sp>
        <p:nvSpPr>
          <p:cNvPr id="25" name="TextBox 24">
            <a:extLst>
              <a:ext uri="{FF2B5EF4-FFF2-40B4-BE49-F238E27FC236}">
                <a16:creationId xmlns:a16="http://schemas.microsoft.com/office/drawing/2014/main" id="{4F506719-980E-4E99-8B86-BE2ABC486F2D}"/>
              </a:ext>
            </a:extLst>
          </p:cNvPr>
          <p:cNvSpPr txBox="1"/>
          <p:nvPr/>
        </p:nvSpPr>
        <p:spPr>
          <a:xfrm rot="1621196">
            <a:off x="23983" y="4797500"/>
            <a:ext cx="4018888" cy="1708160"/>
          </a:xfrm>
          <a:prstGeom prst="rect">
            <a:avLst/>
          </a:prstGeom>
          <a:solidFill>
            <a:schemeClr val="bg1"/>
          </a:solidFill>
        </p:spPr>
        <p:txBody>
          <a:bodyPr wrap="square" rtlCol="0">
            <a:spAutoFit/>
          </a:bodyPr>
          <a:lstStyle/>
          <a:p>
            <a:r>
              <a:rPr lang="en-US" sz="10500" dirty="0">
                <a:ln w="19050">
                  <a:solidFill>
                    <a:schemeClr val="tx1"/>
                  </a:solidFill>
                </a:ln>
                <a:solidFill>
                  <a:srgbClr val="FF0000"/>
                </a:solidFill>
              </a:rPr>
              <a:t>Blame</a:t>
            </a:r>
          </a:p>
        </p:txBody>
      </p:sp>
      <p:sp>
        <p:nvSpPr>
          <p:cNvPr id="26" name="TextBox 25">
            <a:extLst>
              <a:ext uri="{FF2B5EF4-FFF2-40B4-BE49-F238E27FC236}">
                <a16:creationId xmlns:a16="http://schemas.microsoft.com/office/drawing/2014/main" id="{D977B15B-22C9-42C2-ADE7-018241CD867E}"/>
              </a:ext>
            </a:extLst>
          </p:cNvPr>
          <p:cNvSpPr txBox="1"/>
          <p:nvPr/>
        </p:nvSpPr>
        <p:spPr>
          <a:xfrm rot="882143">
            <a:off x="1211976" y="2931444"/>
            <a:ext cx="7286625" cy="1785104"/>
          </a:xfrm>
          <a:prstGeom prst="rect">
            <a:avLst/>
          </a:prstGeom>
          <a:solidFill>
            <a:schemeClr val="bg1"/>
          </a:solidFill>
        </p:spPr>
        <p:txBody>
          <a:bodyPr wrap="square" rtlCol="0">
            <a:spAutoFit/>
          </a:bodyPr>
          <a:lstStyle/>
          <a:p>
            <a:r>
              <a:rPr lang="en-US" sz="11000" dirty="0">
                <a:ln w="19050">
                  <a:solidFill>
                    <a:schemeClr val="tx1"/>
                  </a:solidFill>
                </a:ln>
                <a:solidFill>
                  <a:srgbClr val="FF0000"/>
                </a:solidFill>
              </a:rPr>
              <a:t>Depression</a:t>
            </a:r>
          </a:p>
        </p:txBody>
      </p:sp>
      <p:sp>
        <p:nvSpPr>
          <p:cNvPr id="27" name="TextBox 26">
            <a:extLst>
              <a:ext uri="{FF2B5EF4-FFF2-40B4-BE49-F238E27FC236}">
                <a16:creationId xmlns:a16="http://schemas.microsoft.com/office/drawing/2014/main" id="{22793A40-0C4A-488A-9373-A6AAAE25E9AD}"/>
              </a:ext>
            </a:extLst>
          </p:cNvPr>
          <p:cNvSpPr txBox="1"/>
          <p:nvPr/>
        </p:nvSpPr>
        <p:spPr>
          <a:xfrm rot="1356585">
            <a:off x="8726472" y="2480504"/>
            <a:ext cx="3584603" cy="1862048"/>
          </a:xfrm>
          <a:prstGeom prst="rect">
            <a:avLst/>
          </a:prstGeom>
          <a:solidFill>
            <a:schemeClr val="bg1"/>
          </a:solidFill>
        </p:spPr>
        <p:txBody>
          <a:bodyPr wrap="square" rtlCol="0">
            <a:spAutoFit/>
          </a:bodyPr>
          <a:lstStyle/>
          <a:p>
            <a:r>
              <a:rPr lang="en-US" sz="11500" dirty="0">
                <a:ln w="19050">
                  <a:solidFill>
                    <a:schemeClr val="tx1"/>
                  </a:solidFill>
                </a:ln>
                <a:solidFill>
                  <a:srgbClr val="FF0000"/>
                </a:solidFill>
              </a:rPr>
              <a:t>Bitch</a:t>
            </a:r>
          </a:p>
        </p:txBody>
      </p:sp>
      <p:sp>
        <p:nvSpPr>
          <p:cNvPr id="28" name="TextBox 27">
            <a:extLst>
              <a:ext uri="{FF2B5EF4-FFF2-40B4-BE49-F238E27FC236}">
                <a16:creationId xmlns:a16="http://schemas.microsoft.com/office/drawing/2014/main" id="{8C9DB0F7-B04A-4E62-9C56-D553780022EF}"/>
              </a:ext>
            </a:extLst>
          </p:cNvPr>
          <p:cNvSpPr txBox="1"/>
          <p:nvPr/>
        </p:nvSpPr>
        <p:spPr>
          <a:xfrm rot="1859370">
            <a:off x="2100019" y="1757498"/>
            <a:ext cx="7806058" cy="1938992"/>
          </a:xfrm>
          <a:prstGeom prst="rect">
            <a:avLst/>
          </a:prstGeom>
          <a:solidFill>
            <a:schemeClr val="bg1"/>
          </a:solidFill>
        </p:spPr>
        <p:txBody>
          <a:bodyPr wrap="square" rtlCol="0">
            <a:spAutoFit/>
          </a:bodyPr>
          <a:lstStyle/>
          <a:p>
            <a:r>
              <a:rPr lang="en-US" sz="12000" dirty="0">
                <a:ln w="19050">
                  <a:solidFill>
                    <a:schemeClr val="tx1"/>
                  </a:solidFill>
                </a:ln>
                <a:solidFill>
                  <a:srgbClr val="FF0000"/>
                </a:solidFill>
              </a:rPr>
              <a:t>Suffocating</a:t>
            </a:r>
          </a:p>
        </p:txBody>
      </p:sp>
      <p:sp>
        <p:nvSpPr>
          <p:cNvPr id="29" name="TextBox 28">
            <a:extLst>
              <a:ext uri="{FF2B5EF4-FFF2-40B4-BE49-F238E27FC236}">
                <a16:creationId xmlns:a16="http://schemas.microsoft.com/office/drawing/2014/main" id="{F7C89322-369A-4172-AA8D-2D8114222198}"/>
              </a:ext>
            </a:extLst>
          </p:cNvPr>
          <p:cNvSpPr txBox="1"/>
          <p:nvPr/>
        </p:nvSpPr>
        <p:spPr>
          <a:xfrm>
            <a:off x="4200526" y="4867275"/>
            <a:ext cx="3383046" cy="2092881"/>
          </a:xfrm>
          <a:prstGeom prst="rect">
            <a:avLst/>
          </a:prstGeom>
          <a:solidFill>
            <a:schemeClr val="bg1"/>
          </a:solidFill>
        </p:spPr>
        <p:txBody>
          <a:bodyPr wrap="square" rtlCol="0">
            <a:spAutoFit/>
          </a:bodyPr>
          <a:lstStyle/>
          <a:p>
            <a:r>
              <a:rPr lang="en-US" sz="13000" dirty="0">
                <a:ln w="19050">
                  <a:solidFill>
                    <a:schemeClr val="tx1"/>
                  </a:solidFill>
                </a:ln>
                <a:solidFill>
                  <a:srgbClr val="FF0000"/>
                </a:solidFill>
              </a:rPr>
              <a:t>Lost</a:t>
            </a:r>
          </a:p>
        </p:txBody>
      </p:sp>
      <p:sp>
        <p:nvSpPr>
          <p:cNvPr id="30" name="TextBox 29">
            <a:extLst>
              <a:ext uri="{FF2B5EF4-FFF2-40B4-BE49-F238E27FC236}">
                <a16:creationId xmlns:a16="http://schemas.microsoft.com/office/drawing/2014/main" id="{022E4FEE-81A1-4789-8AAE-959DA216E6BE}"/>
              </a:ext>
            </a:extLst>
          </p:cNvPr>
          <p:cNvSpPr txBox="1"/>
          <p:nvPr/>
        </p:nvSpPr>
        <p:spPr>
          <a:xfrm>
            <a:off x="1423968" y="1761866"/>
            <a:ext cx="9349548" cy="3170099"/>
          </a:xfrm>
          <a:prstGeom prst="rect">
            <a:avLst/>
          </a:prstGeom>
          <a:solidFill>
            <a:schemeClr val="bg1"/>
          </a:solidFill>
        </p:spPr>
        <p:txBody>
          <a:bodyPr wrap="square" rtlCol="0">
            <a:spAutoFit/>
          </a:bodyPr>
          <a:lstStyle/>
          <a:p>
            <a:r>
              <a:rPr lang="en-US" sz="20000" dirty="0">
                <a:ln w="38100">
                  <a:solidFill>
                    <a:schemeClr val="tx1"/>
                  </a:solidFill>
                </a:ln>
                <a:solidFill>
                  <a:srgbClr val="FF0000"/>
                </a:solidFill>
              </a:rPr>
              <a:t>ABUSE</a:t>
            </a:r>
          </a:p>
        </p:txBody>
      </p:sp>
    </p:spTree>
    <p:extLst>
      <p:ext uri="{BB962C8B-B14F-4D97-AF65-F5344CB8AC3E}">
        <p14:creationId xmlns:p14="http://schemas.microsoft.com/office/powerpoint/2010/main" val="907488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3"/>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7"/>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6"/>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8"/>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29"/>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15" grpId="0" animBg="1"/>
      <p:bldP spid="16" grpId="0" animBg="1"/>
      <p:bldP spid="17" grpId="0" animBg="1"/>
      <p:bldP spid="19"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0BA8450-9CFE-470D-A4B2-3A248156F1BE}"/>
              </a:ext>
            </a:extLst>
          </p:cNvPr>
          <p:cNvSpPr txBox="1"/>
          <p:nvPr/>
        </p:nvSpPr>
        <p:spPr>
          <a:xfrm>
            <a:off x="264042" y="2459504"/>
            <a:ext cx="11663915" cy="1938992"/>
          </a:xfrm>
          <a:prstGeom prst="rect">
            <a:avLst/>
          </a:prstGeom>
          <a:noFill/>
        </p:spPr>
        <p:txBody>
          <a:bodyPr wrap="square" rtlCol="0">
            <a:spAutoFit/>
          </a:bodyPr>
          <a:lstStyle/>
          <a:p>
            <a:pPr algn="ctr"/>
            <a:r>
              <a:rPr lang="en-US" sz="6000" dirty="0"/>
              <a:t>I had a second epiphany in that moment.</a:t>
            </a:r>
            <a:endParaRPr lang="en-US" sz="6000" dirty="0">
              <a:solidFill>
                <a:schemeClr val="bg1"/>
              </a:solidFill>
            </a:endParaRPr>
          </a:p>
        </p:txBody>
      </p:sp>
    </p:spTree>
    <p:extLst>
      <p:ext uri="{BB962C8B-B14F-4D97-AF65-F5344CB8AC3E}">
        <p14:creationId xmlns:p14="http://schemas.microsoft.com/office/powerpoint/2010/main" val="4016303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7DFBE88-74E7-41EC-9161-0F19CE692B37}"/>
              </a:ext>
            </a:extLst>
          </p:cNvPr>
          <p:cNvSpPr txBox="1"/>
          <p:nvPr/>
        </p:nvSpPr>
        <p:spPr>
          <a:xfrm>
            <a:off x="914400" y="2911415"/>
            <a:ext cx="8765658" cy="1015663"/>
          </a:xfrm>
          <a:prstGeom prst="rect">
            <a:avLst/>
          </a:prstGeom>
          <a:noFill/>
        </p:spPr>
        <p:txBody>
          <a:bodyPr wrap="square" rtlCol="0">
            <a:spAutoFit/>
          </a:bodyPr>
          <a:lstStyle/>
          <a:p>
            <a:pPr algn="ctr"/>
            <a:r>
              <a:rPr lang="en-US" sz="6000" dirty="0"/>
              <a:t>That little doll represented</a:t>
            </a:r>
            <a:endParaRPr lang="en-US" sz="6000" dirty="0">
              <a:solidFill>
                <a:schemeClr val="bg1"/>
              </a:solidFill>
            </a:endParaRPr>
          </a:p>
        </p:txBody>
      </p:sp>
      <p:sp>
        <p:nvSpPr>
          <p:cNvPr id="5" name="TextBox 4">
            <a:extLst>
              <a:ext uri="{FF2B5EF4-FFF2-40B4-BE49-F238E27FC236}">
                <a16:creationId xmlns:a16="http://schemas.microsoft.com/office/drawing/2014/main" id="{D9AAADB6-3D58-458B-A15A-E56D37BC8A20}"/>
              </a:ext>
            </a:extLst>
          </p:cNvPr>
          <p:cNvSpPr txBox="1"/>
          <p:nvPr/>
        </p:nvSpPr>
        <p:spPr>
          <a:xfrm>
            <a:off x="9649279" y="2920941"/>
            <a:ext cx="1685471" cy="1015663"/>
          </a:xfrm>
          <a:prstGeom prst="rect">
            <a:avLst/>
          </a:prstGeom>
          <a:noFill/>
        </p:spPr>
        <p:txBody>
          <a:bodyPr wrap="square" rtlCol="0">
            <a:spAutoFit/>
          </a:bodyPr>
          <a:lstStyle/>
          <a:p>
            <a:r>
              <a:rPr lang="en-US" sz="6000" b="1" i="1" dirty="0">
                <a:solidFill>
                  <a:srgbClr val="00B050"/>
                </a:solidFill>
              </a:rPr>
              <a:t>h</a:t>
            </a:r>
            <a:r>
              <a:rPr lang="en-US" sz="6000" b="1" i="1" dirty="0">
                <a:solidFill>
                  <a:srgbClr val="7030A0"/>
                </a:solidFill>
              </a:rPr>
              <a:t>i</a:t>
            </a:r>
            <a:r>
              <a:rPr lang="en-US" sz="6000" b="1" i="1" dirty="0">
                <a:solidFill>
                  <a:srgbClr val="FFC000"/>
                </a:solidFill>
              </a:rPr>
              <a:t>m</a:t>
            </a:r>
            <a:r>
              <a:rPr lang="en-US" sz="6000" b="1" i="1" dirty="0"/>
              <a:t>.</a:t>
            </a:r>
          </a:p>
        </p:txBody>
      </p:sp>
    </p:spTree>
    <p:extLst>
      <p:ext uri="{BB962C8B-B14F-4D97-AF65-F5344CB8AC3E}">
        <p14:creationId xmlns:p14="http://schemas.microsoft.com/office/powerpoint/2010/main" val="1111979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iterate type="lt">
                                    <p:tmAbs val="500"/>
                                  </p:iterate>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F777A66-E175-4E3C-AFB1-CBA440ECC123}"/>
              </a:ext>
            </a:extLst>
          </p:cNvPr>
          <p:cNvSpPr txBox="1"/>
          <p:nvPr/>
        </p:nvSpPr>
        <p:spPr>
          <a:xfrm>
            <a:off x="349102" y="1536174"/>
            <a:ext cx="11493796" cy="3785652"/>
          </a:xfrm>
          <a:prstGeom prst="rect">
            <a:avLst/>
          </a:prstGeom>
          <a:noFill/>
          <a:ln w="76200">
            <a:noFill/>
          </a:ln>
        </p:spPr>
        <p:txBody>
          <a:bodyPr wrap="square" rtlCol="0">
            <a:spAutoFit/>
          </a:bodyPr>
          <a:lstStyle/>
          <a:p>
            <a:pPr algn="ctr"/>
            <a:r>
              <a:rPr lang="en-US" sz="6000" dirty="0"/>
              <a:t>I had placed him</a:t>
            </a:r>
          </a:p>
          <a:p>
            <a:pPr algn="ctr"/>
            <a:r>
              <a:rPr lang="en-US" sz="6000" dirty="0"/>
              <a:t>and all of the memories</a:t>
            </a:r>
          </a:p>
          <a:p>
            <a:pPr algn="ctr"/>
            <a:r>
              <a:rPr lang="en-US" sz="6000" dirty="0"/>
              <a:t>and all of the emotions</a:t>
            </a:r>
          </a:p>
          <a:p>
            <a:pPr algn="ctr"/>
            <a:r>
              <a:rPr lang="en-US" sz="6000" dirty="0"/>
              <a:t>into an imaginary box.</a:t>
            </a:r>
          </a:p>
        </p:txBody>
      </p:sp>
      <p:cxnSp>
        <p:nvCxnSpPr>
          <p:cNvPr id="6" name="Straight Connector 5">
            <a:extLst>
              <a:ext uri="{FF2B5EF4-FFF2-40B4-BE49-F238E27FC236}">
                <a16:creationId xmlns:a16="http://schemas.microsoft.com/office/drawing/2014/main" id="{6CB0B8BA-2CDB-411F-AA84-35271529EACE}"/>
              </a:ext>
              <a:ext uri="{C183D7F6-B498-43B3-948B-1728B52AA6E4}">
                <adec:decorative xmlns:adec="http://schemas.microsoft.com/office/drawing/2017/decorative" val="1"/>
              </a:ext>
            </a:extLst>
          </p:cNvPr>
          <p:cNvCxnSpPr>
            <a:cxnSpLocks/>
          </p:cNvCxnSpPr>
          <p:nvPr/>
        </p:nvCxnSpPr>
        <p:spPr>
          <a:xfrm>
            <a:off x="349102" y="1536174"/>
            <a:ext cx="11493796"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E42AD61A-EF35-4375-8C78-50D96C4A1F01}"/>
              </a:ext>
              <a:ext uri="{C183D7F6-B498-43B3-948B-1728B52AA6E4}">
                <adec:decorative xmlns:adec="http://schemas.microsoft.com/office/drawing/2017/decorative" val="1"/>
              </a:ext>
            </a:extLst>
          </p:cNvPr>
          <p:cNvCxnSpPr>
            <a:cxnSpLocks/>
          </p:cNvCxnSpPr>
          <p:nvPr/>
        </p:nvCxnSpPr>
        <p:spPr>
          <a:xfrm>
            <a:off x="11842898" y="1536174"/>
            <a:ext cx="0" cy="3785652"/>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656CBAF6-A303-46D6-B123-60AC19B788E8}"/>
              </a:ext>
              <a:ext uri="{C183D7F6-B498-43B3-948B-1728B52AA6E4}">
                <adec:decorative xmlns:adec="http://schemas.microsoft.com/office/drawing/2017/decorative" val="1"/>
              </a:ext>
            </a:extLst>
          </p:cNvPr>
          <p:cNvCxnSpPr>
            <a:cxnSpLocks/>
          </p:cNvCxnSpPr>
          <p:nvPr/>
        </p:nvCxnSpPr>
        <p:spPr>
          <a:xfrm>
            <a:off x="349102" y="5321826"/>
            <a:ext cx="11493796"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8AD460B7-BFBA-4405-B09D-31DA60AE902A}"/>
              </a:ext>
              <a:ext uri="{C183D7F6-B498-43B3-948B-1728B52AA6E4}">
                <adec:decorative xmlns:adec="http://schemas.microsoft.com/office/drawing/2017/decorative" val="1"/>
              </a:ext>
            </a:extLst>
          </p:cNvPr>
          <p:cNvCxnSpPr>
            <a:cxnSpLocks/>
          </p:cNvCxnSpPr>
          <p:nvPr/>
        </p:nvCxnSpPr>
        <p:spPr>
          <a:xfrm>
            <a:off x="349102" y="1536174"/>
            <a:ext cx="0" cy="3785652"/>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6851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6CB0B8BA-2CDB-411F-AA84-35271529EACE}"/>
              </a:ext>
              <a:ext uri="{C183D7F6-B498-43B3-948B-1728B52AA6E4}">
                <adec:decorative xmlns:adec="http://schemas.microsoft.com/office/drawing/2017/decorative" val="1"/>
              </a:ext>
            </a:extLst>
          </p:cNvPr>
          <p:cNvCxnSpPr>
            <a:cxnSpLocks/>
          </p:cNvCxnSpPr>
          <p:nvPr/>
        </p:nvCxnSpPr>
        <p:spPr>
          <a:xfrm>
            <a:off x="349102" y="1536174"/>
            <a:ext cx="11493796"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E42AD61A-EF35-4375-8C78-50D96C4A1F01}"/>
              </a:ext>
              <a:ext uri="{C183D7F6-B498-43B3-948B-1728B52AA6E4}">
                <adec:decorative xmlns:adec="http://schemas.microsoft.com/office/drawing/2017/decorative" val="1"/>
              </a:ext>
            </a:extLst>
          </p:cNvPr>
          <p:cNvCxnSpPr>
            <a:cxnSpLocks/>
          </p:cNvCxnSpPr>
          <p:nvPr/>
        </p:nvCxnSpPr>
        <p:spPr>
          <a:xfrm>
            <a:off x="11842898" y="1536174"/>
            <a:ext cx="0" cy="3785652"/>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656CBAF6-A303-46D6-B123-60AC19B788E8}"/>
              </a:ext>
              <a:ext uri="{C183D7F6-B498-43B3-948B-1728B52AA6E4}">
                <adec:decorative xmlns:adec="http://schemas.microsoft.com/office/drawing/2017/decorative" val="1"/>
              </a:ext>
            </a:extLst>
          </p:cNvPr>
          <p:cNvCxnSpPr>
            <a:cxnSpLocks/>
          </p:cNvCxnSpPr>
          <p:nvPr/>
        </p:nvCxnSpPr>
        <p:spPr>
          <a:xfrm>
            <a:off x="349102" y="5321826"/>
            <a:ext cx="11493796"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8AD460B7-BFBA-4405-B09D-31DA60AE902A}"/>
              </a:ext>
              <a:ext uri="{C183D7F6-B498-43B3-948B-1728B52AA6E4}">
                <adec:decorative xmlns:adec="http://schemas.microsoft.com/office/drawing/2017/decorative" val="1"/>
              </a:ext>
            </a:extLst>
          </p:cNvPr>
          <p:cNvCxnSpPr>
            <a:cxnSpLocks/>
          </p:cNvCxnSpPr>
          <p:nvPr/>
        </p:nvCxnSpPr>
        <p:spPr>
          <a:xfrm>
            <a:off x="349102" y="1536174"/>
            <a:ext cx="0" cy="3785652"/>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AC004761-FB2F-439D-A0EC-B9A3E6F0F501}"/>
              </a:ext>
            </a:extLst>
          </p:cNvPr>
          <p:cNvSpPr txBox="1"/>
          <p:nvPr/>
        </p:nvSpPr>
        <p:spPr>
          <a:xfrm>
            <a:off x="-819150" y="2921168"/>
            <a:ext cx="8039100" cy="1015663"/>
          </a:xfrm>
          <a:prstGeom prst="rect">
            <a:avLst/>
          </a:prstGeom>
          <a:noFill/>
        </p:spPr>
        <p:txBody>
          <a:bodyPr wrap="square" rtlCol="0">
            <a:spAutoFit/>
          </a:bodyPr>
          <a:lstStyle/>
          <a:p>
            <a:pPr algn="ctr"/>
            <a:r>
              <a:rPr lang="en-US" sz="6000" dirty="0"/>
              <a:t>So,</a:t>
            </a:r>
          </a:p>
        </p:txBody>
      </p:sp>
      <p:sp>
        <p:nvSpPr>
          <p:cNvPr id="9" name="TextBox 8">
            <a:extLst>
              <a:ext uri="{FF2B5EF4-FFF2-40B4-BE49-F238E27FC236}">
                <a16:creationId xmlns:a16="http://schemas.microsoft.com/office/drawing/2014/main" id="{82D64434-D467-46CC-99A1-8B098CFD9E01}"/>
              </a:ext>
            </a:extLst>
          </p:cNvPr>
          <p:cNvSpPr txBox="1"/>
          <p:nvPr/>
        </p:nvSpPr>
        <p:spPr>
          <a:xfrm>
            <a:off x="19050" y="2921168"/>
            <a:ext cx="8039100" cy="1015663"/>
          </a:xfrm>
          <a:prstGeom prst="rect">
            <a:avLst/>
          </a:prstGeom>
          <a:noFill/>
        </p:spPr>
        <p:txBody>
          <a:bodyPr wrap="square" rtlCol="0">
            <a:spAutoFit/>
          </a:bodyPr>
          <a:lstStyle/>
          <a:p>
            <a:pPr algn="ctr"/>
            <a:r>
              <a:rPr lang="en-US" sz="6000" dirty="0"/>
              <a:t>I</a:t>
            </a:r>
          </a:p>
        </p:txBody>
      </p:sp>
      <p:sp>
        <p:nvSpPr>
          <p:cNvPr id="10" name="TextBox 9">
            <a:extLst>
              <a:ext uri="{FF2B5EF4-FFF2-40B4-BE49-F238E27FC236}">
                <a16:creationId xmlns:a16="http://schemas.microsoft.com/office/drawing/2014/main" id="{5ED7C228-50C9-4621-BBB9-E5C8CA25F5A4}"/>
              </a:ext>
            </a:extLst>
          </p:cNvPr>
          <p:cNvSpPr txBox="1"/>
          <p:nvPr/>
        </p:nvSpPr>
        <p:spPr>
          <a:xfrm>
            <a:off x="1530350" y="2921168"/>
            <a:ext cx="8039100" cy="1015663"/>
          </a:xfrm>
          <a:prstGeom prst="rect">
            <a:avLst/>
          </a:prstGeom>
          <a:noFill/>
        </p:spPr>
        <p:txBody>
          <a:bodyPr wrap="square" rtlCol="0">
            <a:spAutoFit/>
          </a:bodyPr>
          <a:lstStyle/>
          <a:p>
            <a:pPr algn="ctr"/>
            <a:r>
              <a:rPr lang="en-US" sz="6000" dirty="0"/>
              <a:t>opened</a:t>
            </a:r>
          </a:p>
        </p:txBody>
      </p:sp>
      <p:sp>
        <p:nvSpPr>
          <p:cNvPr id="11" name="TextBox 10">
            <a:extLst>
              <a:ext uri="{FF2B5EF4-FFF2-40B4-BE49-F238E27FC236}">
                <a16:creationId xmlns:a16="http://schemas.microsoft.com/office/drawing/2014/main" id="{A862BA52-FEE3-40BB-8D70-98E55C53F801}"/>
              </a:ext>
            </a:extLst>
          </p:cNvPr>
          <p:cNvSpPr txBox="1"/>
          <p:nvPr/>
        </p:nvSpPr>
        <p:spPr>
          <a:xfrm>
            <a:off x="3397250" y="2921168"/>
            <a:ext cx="8039100" cy="1015663"/>
          </a:xfrm>
          <a:prstGeom prst="rect">
            <a:avLst/>
          </a:prstGeom>
          <a:noFill/>
        </p:spPr>
        <p:txBody>
          <a:bodyPr wrap="square" rtlCol="0">
            <a:spAutoFit/>
          </a:bodyPr>
          <a:lstStyle/>
          <a:p>
            <a:pPr algn="ctr"/>
            <a:r>
              <a:rPr lang="en-US" sz="6000" dirty="0"/>
              <a:t>the</a:t>
            </a:r>
          </a:p>
        </p:txBody>
      </p:sp>
      <p:sp>
        <p:nvSpPr>
          <p:cNvPr id="12" name="TextBox 11">
            <a:extLst>
              <a:ext uri="{FF2B5EF4-FFF2-40B4-BE49-F238E27FC236}">
                <a16:creationId xmlns:a16="http://schemas.microsoft.com/office/drawing/2014/main" id="{56B03B35-4BBE-490F-8BF8-0138C1C65AC8}"/>
              </a:ext>
            </a:extLst>
          </p:cNvPr>
          <p:cNvSpPr txBox="1"/>
          <p:nvPr/>
        </p:nvSpPr>
        <p:spPr>
          <a:xfrm>
            <a:off x="5060950" y="2921168"/>
            <a:ext cx="8039100" cy="1015663"/>
          </a:xfrm>
          <a:prstGeom prst="rect">
            <a:avLst/>
          </a:prstGeom>
          <a:noFill/>
        </p:spPr>
        <p:txBody>
          <a:bodyPr wrap="square" rtlCol="0">
            <a:spAutoFit/>
          </a:bodyPr>
          <a:lstStyle/>
          <a:p>
            <a:pPr algn="ctr"/>
            <a:r>
              <a:rPr lang="en-US" sz="6000" dirty="0"/>
              <a:t>box…</a:t>
            </a:r>
          </a:p>
        </p:txBody>
      </p:sp>
    </p:spTree>
    <p:extLst>
      <p:ext uri="{BB962C8B-B14F-4D97-AF65-F5344CB8AC3E}">
        <p14:creationId xmlns:p14="http://schemas.microsoft.com/office/powerpoint/2010/main" val="2215246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6"/>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8"/>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nodeType="clickEffect">
                                  <p:stCondLst>
                                    <p:cond delay="0"/>
                                  </p:stCondLst>
                                  <p:childTnLst>
                                    <p:set>
                                      <p:cBhvr>
                                        <p:cTn id="30" dur="1" fill="hold">
                                          <p:stCondLst>
                                            <p:cond delay="0"/>
                                          </p:stCondLst>
                                        </p:cTn>
                                        <p:tgtEl>
                                          <p:spTgt spid="13"/>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nodeType="clickEffect">
                                  <p:stCondLst>
                                    <p:cond delay="0"/>
                                  </p:stCondLst>
                                  <p:childTnLst>
                                    <p:set>
                                      <p:cBhvr>
                                        <p:cTn id="38" dur="1" fill="hold">
                                          <p:stCondLst>
                                            <p:cond delay="0"/>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P spid="11" grpId="0"/>
      <p:bldP spid="12"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3731446-B895-499A-AC1F-FA8A02C0119B}"/>
              </a:ext>
            </a:extLst>
          </p:cNvPr>
          <p:cNvSpPr txBox="1"/>
          <p:nvPr/>
        </p:nvSpPr>
        <p:spPr>
          <a:xfrm>
            <a:off x="2076450" y="1997839"/>
            <a:ext cx="8039100" cy="2862322"/>
          </a:xfrm>
          <a:prstGeom prst="rect">
            <a:avLst/>
          </a:prstGeom>
          <a:noFill/>
        </p:spPr>
        <p:txBody>
          <a:bodyPr wrap="square" rtlCol="0">
            <a:spAutoFit/>
          </a:bodyPr>
          <a:lstStyle/>
          <a:p>
            <a:pPr algn="ctr"/>
            <a:r>
              <a:rPr lang="en-US" sz="6000" dirty="0"/>
              <a:t>By</a:t>
            </a:r>
          </a:p>
          <a:p>
            <a:pPr algn="ctr"/>
            <a:r>
              <a:rPr lang="en-US" sz="6000" dirty="0"/>
              <a:t>writing</a:t>
            </a:r>
          </a:p>
          <a:p>
            <a:pPr algn="ctr"/>
            <a:r>
              <a:rPr lang="en-US" sz="6000" dirty="0"/>
              <a:t>this essay.</a:t>
            </a:r>
          </a:p>
        </p:txBody>
      </p:sp>
      <p:pic>
        <p:nvPicPr>
          <p:cNvPr id="11" name="Picture 10" descr="A close up of the Joker figurine from the beginning of the presentation except it is no longer in the box.  It is turned slightly so that it is facing the right side of the screen.">
            <a:extLst>
              <a:ext uri="{FF2B5EF4-FFF2-40B4-BE49-F238E27FC236}">
                <a16:creationId xmlns:a16="http://schemas.microsoft.com/office/drawing/2014/main" id="{B7E7E329-52AF-41AE-A995-1453F889EF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87042" y="679794"/>
            <a:ext cx="7326984" cy="5498412"/>
          </a:xfrm>
          <a:prstGeom prst="rect">
            <a:avLst/>
          </a:prstGeom>
        </p:spPr>
      </p:pic>
      <p:pic>
        <p:nvPicPr>
          <p:cNvPr id="9" name="Picture 8" descr="The same Joker figurine removed from its box except it is facing forward.">
            <a:extLst>
              <a:ext uri="{FF2B5EF4-FFF2-40B4-BE49-F238E27FC236}">
                <a16:creationId xmlns:a16="http://schemas.microsoft.com/office/drawing/2014/main" id="{29CB9F76-1124-4B0D-BFC7-A8F1BA1194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15408" y="679794"/>
            <a:ext cx="7326984" cy="5498412"/>
          </a:xfrm>
          <a:prstGeom prst="rect">
            <a:avLst/>
          </a:prstGeom>
        </p:spPr>
      </p:pic>
    </p:spTree>
    <p:extLst>
      <p:ext uri="{BB962C8B-B14F-4D97-AF65-F5344CB8AC3E}">
        <p14:creationId xmlns:p14="http://schemas.microsoft.com/office/powerpoint/2010/main" val="978179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xit" presetSubtype="0" fill="hold" nodeType="clickEffect">
                                  <p:stCondLst>
                                    <p:cond delay="0"/>
                                  </p:stCondLst>
                                  <p:childTnLst>
                                    <p:animEffect transition="out" filter="fade">
                                      <p:cBhvr>
                                        <p:cTn id="18" dur="500"/>
                                        <p:tgtEl>
                                          <p:spTgt spid="11"/>
                                        </p:tgtEl>
                                      </p:cBhvr>
                                    </p:animEffect>
                                    <p:set>
                                      <p:cBhvr>
                                        <p:cTn id="19" dur="1" fill="hold">
                                          <p:stCondLst>
                                            <p:cond delay="499"/>
                                          </p:stCondLst>
                                        </p:cTn>
                                        <p:tgtEl>
                                          <p:spTgt spid="11"/>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nodeType="clickEffect">
                                  <p:stCondLst>
                                    <p:cond delay="0"/>
                                  </p:stCondLst>
                                  <p:childTnLst>
                                    <p:animEffect transition="out" filter="fade">
                                      <p:cBhvr>
                                        <p:cTn id="23" dur="500"/>
                                        <p:tgtEl>
                                          <p:spTgt spid="9"/>
                                        </p:tgtEl>
                                      </p:cBhvr>
                                    </p:animEffect>
                                    <p:set>
                                      <p:cBhvr>
                                        <p:cTn id="24" dur="1" fill="hold">
                                          <p:stCondLst>
                                            <p:cond delay="499"/>
                                          </p:stCondLst>
                                        </p:cTn>
                                        <p:tgtEl>
                                          <p:spTgt spid="9"/>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grpId="1" nodeType="clickEffect">
                                  <p:stCondLst>
                                    <p:cond delay="0"/>
                                  </p:stCondLst>
                                  <p:childTnLst>
                                    <p:animEffect transition="out" filter="fade">
                                      <p:cBhvr>
                                        <p:cTn id="28" dur="500"/>
                                        <p:tgtEl>
                                          <p:spTgt spid="3"/>
                                        </p:tgtEl>
                                      </p:cBhvr>
                                    </p:animEffect>
                                    <p:set>
                                      <p:cBhvr>
                                        <p:cTn id="29"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98E8232-EF12-4109-BFB9-9A90EC5C4BEF}"/>
              </a:ext>
            </a:extLst>
          </p:cNvPr>
          <p:cNvSpPr/>
          <p:nvPr/>
        </p:nvSpPr>
        <p:spPr>
          <a:xfrm>
            <a:off x="153815" y="1074509"/>
            <a:ext cx="11884370" cy="1938992"/>
          </a:xfrm>
          <a:prstGeom prst="rect">
            <a:avLst/>
          </a:prstGeom>
        </p:spPr>
        <p:txBody>
          <a:bodyPr wrap="square">
            <a:spAutoFit/>
          </a:bodyPr>
          <a:lstStyle/>
          <a:p>
            <a:pPr algn="ctr"/>
            <a:r>
              <a:rPr lang="en-US" sz="6000" dirty="0"/>
              <a:t>As a musician, Halsey placed her story within her song lyrics.</a:t>
            </a:r>
          </a:p>
        </p:txBody>
      </p:sp>
      <p:sp>
        <p:nvSpPr>
          <p:cNvPr id="2" name="Rectangle 1">
            <a:extLst>
              <a:ext uri="{FF2B5EF4-FFF2-40B4-BE49-F238E27FC236}">
                <a16:creationId xmlns:a16="http://schemas.microsoft.com/office/drawing/2014/main" id="{B4EFCB35-099E-42F2-B550-44981D283858}"/>
              </a:ext>
            </a:extLst>
          </p:cNvPr>
          <p:cNvSpPr/>
          <p:nvPr/>
        </p:nvSpPr>
        <p:spPr>
          <a:xfrm>
            <a:off x="216310" y="3821979"/>
            <a:ext cx="11759381" cy="1938992"/>
          </a:xfrm>
          <a:prstGeom prst="rect">
            <a:avLst/>
          </a:prstGeom>
        </p:spPr>
        <p:txBody>
          <a:bodyPr wrap="square">
            <a:spAutoFit/>
          </a:bodyPr>
          <a:lstStyle/>
          <a:p>
            <a:pPr algn="ctr"/>
            <a:r>
              <a:rPr lang="en-US" sz="6000" dirty="0"/>
              <a:t>As a writer, I placed my story within an essay.</a:t>
            </a:r>
          </a:p>
        </p:txBody>
      </p:sp>
    </p:spTree>
    <p:extLst>
      <p:ext uri="{BB962C8B-B14F-4D97-AF65-F5344CB8AC3E}">
        <p14:creationId xmlns:p14="http://schemas.microsoft.com/office/powerpoint/2010/main" val="3135649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9324497-8BA9-413B-BC4A-EA7EF49AE836}"/>
              </a:ext>
            </a:extLst>
          </p:cNvPr>
          <p:cNvSpPr txBox="1"/>
          <p:nvPr/>
        </p:nvSpPr>
        <p:spPr>
          <a:xfrm>
            <a:off x="577850" y="2459504"/>
            <a:ext cx="3581400" cy="1015663"/>
          </a:xfrm>
          <a:prstGeom prst="rect">
            <a:avLst/>
          </a:prstGeom>
          <a:noFill/>
        </p:spPr>
        <p:txBody>
          <a:bodyPr wrap="square" rtlCol="0">
            <a:spAutoFit/>
          </a:bodyPr>
          <a:lstStyle/>
          <a:p>
            <a:pPr algn="ctr"/>
            <a:r>
              <a:rPr lang="en-US" sz="6000" dirty="0"/>
              <a:t>I told you</a:t>
            </a:r>
          </a:p>
        </p:txBody>
      </p:sp>
      <p:sp>
        <p:nvSpPr>
          <p:cNvPr id="4" name="TextBox 3">
            <a:extLst>
              <a:ext uri="{FF2B5EF4-FFF2-40B4-BE49-F238E27FC236}">
                <a16:creationId xmlns:a16="http://schemas.microsoft.com/office/drawing/2014/main" id="{39DD8C25-30DD-4732-8C2D-132832CC8D69}"/>
              </a:ext>
            </a:extLst>
          </p:cNvPr>
          <p:cNvSpPr txBox="1"/>
          <p:nvPr/>
        </p:nvSpPr>
        <p:spPr>
          <a:xfrm>
            <a:off x="3810000" y="2459504"/>
            <a:ext cx="3454400" cy="1015663"/>
          </a:xfrm>
          <a:prstGeom prst="rect">
            <a:avLst/>
          </a:prstGeom>
          <a:noFill/>
        </p:spPr>
        <p:txBody>
          <a:bodyPr wrap="square" rtlCol="0">
            <a:spAutoFit/>
          </a:bodyPr>
          <a:lstStyle/>
          <a:p>
            <a:pPr algn="ctr"/>
            <a:r>
              <a:rPr lang="en-US" sz="6000" dirty="0"/>
              <a:t>my story</a:t>
            </a:r>
          </a:p>
        </p:txBody>
      </p:sp>
      <p:sp>
        <p:nvSpPr>
          <p:cNvPr id="6" name="TextBox 5">
            <a:extLst>
              <a:ext uri="{FF2B5EF4-FFF2-40B4-BE49-F238E27FC236}">
                <a16:creationId xmlns:a16="http://schemas.microsoft.com/office/drawing/2014/main" id="{280C2E19-C2A2-48E8-AA8A-9CA3771A25F2}"/>
              </a:ext>
            </a:extLst>
          </p:cNvPr>
          <p:cNvSpPr txBox="1"/>
          <p:nvPr/>
        </p:nvSpPr>
        <p:spPr>
          <a:xfrm>
            <a:off x="6858000" y="2459504"/>
            <a:ext cx="1644650" cy="1015663"/>
          </a:xfrm>
          <a:prstGeom prst="rect">
            <a:avLst/>
          </a:prstGeom>
          <a:noFill/>
        </p:spPr>
        <p:txBody>
          <a:bodyPr wrap="square" rtlCol="0">
            <a:spAutoFit/>
          </a:bodyPr>
          <a:lstStyle/>
          <a:p>
            <a:pPr algn="ctr"/>
            <a:r>
              <a:rPr lang="en-US" sz="6000" dirty="0"/>
              <a:t>not</a:t>
            </a:r>
          </a:p>
        </p:txBody>
      </p:sp>
      <p:sp>
        <p:nvSpPr>
          <p:cNvPr id="7" name="TextBox 6">
            <a:extLst>
              <a:ext uri="{FF2B5EF4-FFF2-40B4-BE49-F238E27FC236}">
                <a16:creationId xmlns:a16="http://schemas.microsoft.com/office/drawing/2014/main" id="{84ED92F7-A7BD-476F-83D6-AA7A4EBA0222}"/>
              </a:ext>
            </a:extLst>
          </p:cNvPr>
          <p:cNvSpPr txBox="1"/>
          <p:nvPr/>
        </p:nvSpPr>
        <p:spPr>
          <a:xfrm>
            <a:off x="7975600" y="2459504"/>
            <a:ext cx="3841750" cy="1015663"/>
          </a:xfrm>
          <a:prstGeom prst="rect">
            <a:avLst/>
          </a:prstGeom>
          <a:noFill/>
        </p:spPr>
        <p:txBody>
          <a:bodyPr wrap="square" rtlCol="0">
            <a:spAutoFit/>
          </a:bodyPr>
          <a:lstStyle/>
          <a:p>
            <a:pPr algn="ctr"/>
            <a:r>
              <a:rPr lang="en-US" sz="6000" dirty="0"/>
              <a:t>because I</a:t>
            </a:r>
          </a:p>
        </p:txBody>
      </p:sp>
      <p:sp>
        <p:nvSpPr>
          <p:cNvPr id="8" name="TextBox 7">
            <a:extLst>
              <a:ext uri="{FF2B5EF4-FFF2-40B4-BE49-F238E27FC236}">
                <a16:creationId xmlns:a16="http://schemas.microsoft.com/office/drawing/2014/main" id="{CC88A0B5-1FAE-41A7-B4F4-763CA3141943}"/>
              </a:ext>
            </a:extLst>
          </p:cNvPr>
          <p:cNvSpPr txBox="1"/>
          <p:nvPr/>
        </p:nvSpPr>
        <p:spPr>
          <a:xfrm>
            <a:off x="330200" y="3373904"/>
            <a:ext cx="7372350" cy="1015663"/>
          </a:xfrm>
          <a:prstGeom prst="rect">
            <a:avLst/>
          </a:prstGeom>
          <a:noFill/>
        </p:spPr>
        <p:txBody>
          <a:bodyPr wrap="square" rtlCol="0">
            <a:spAutoFit/>
          </a:bodyPr>
          <a:lstStyle/>
          <a:p>
            <a:pPr algn="ctr"/>
            <a:r>
              <a:rPr lang="en-US" sz="6000" dirty="0"/>
              <a:t>want to hear another</a:t>
            </a:r>
          </a:p>
        </p:txBody>
      </p:sp>
      <p:sp>
        <p:nvSpPr>
          <p:cNvPr id="9" name="TextBox 8">
            <a:extLst>
              <a:ext uri="{FF2B5EF4-FFF2-40B4-BE49-F238E27FC236}">
                <a16:creationId xmlns:a16="http://schemas.microsoft.com/office/drawing/2014/main" id="{05F9D026-1942-4FCA-906C-F9A47393C03A}"/>
              </a:ext>
            </a:extLst>
          </p:cNvPr>
          <p:cNvSpPr txBox="1"/>
          <p:nvPr/>
        </p:nvSpPr>
        <p:spPr>
          <a:xfrm>
            <a:off x="7340600" y="3373904"/>
            <a:ext cx="4400550" cy="1015663"/>
          </a:xfrm>
          <a:prstGeom prst="rect">
            <a:avLst/>
          </a:prstGeom>
          <a:noFill/>
        </p:spPr>
        <p:txBody>
          <a:bodyPr wrap="square" rtlCol="0">
            <a:spAutoFit/>
          </a:bodyPr>
          <a:lstStyle/>
          <a:p>
            <a:pPr algn="ctr"/>
            <a:r>
              <a:rPr lang="en-US" sz="6000" dirty="0"/>
              <a:t>“I’m sorry.”</a:t>
            </a:r>
          </a:p>
        </p:txBody>
      </p:sp>
    </p:spTree>
    <p:extLst>
      <p:ext uri="{BB962C8B-B14F-4D97-AF65-F5344CB8AC3E}">
        <p14:creationId xmlns:p14="http://schemas.microsoft.com/office/powerpoint/2010/main" val="1261221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childTnLst>
                                </p:cTn>
                              </p:par>
                              <p:par>
                                <p:cTn id="16" presetID="26" presetClass="emph" presetSubtype="0" fill="hold" grpId="1" nodeType="withEffect">
                                  <p:stCondLst>
                                    <p:cond delay="0"/>
                                  </p:stCondLst>
                                  <p:childTnLst>
                                    <p:animEffect transition="out" filter="fade">
                                      <p:cBhvr>
                                        <p:cTn id="17" dur="500" tmFilter="0, 0; .2, .5; .8, .5; 1, 0"/>
                                        <p:tgtEl>
                                          <p:spTgt spid="6"/>
                                        </p:tgtEl>
                                      </p:cBhvr>
                                    </p:animEffect>
                                    <p:animScale>
                                      <p:cBhvr>
                                        <p:cTn id="18" dur="250" autoRev="1" fill="hold"/>
                                        <p:tgtEl>
                                          <p:spTgt spid="6"/>
                                        </p:tgtEl>
                                      </p:cBhvr>
                                      <p:by x="105000" y="105000"/>
                                    </p:animScale>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P spid="6" grpId="1"/>
      <p:bldP spid="7" grpId="0"/>
      <p:bldP spid="8" grpId="0"/>
      <p:bldP spid="9"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3779EE3-2813-494A-A685-EA02034A5999}"/>
              </a:ext>
            </a:extLst>
          </p:cNvPr>
          <p:cNvSpPr txBox="1"/>
          <p:nvPr/>
        </p:nvSpPr>
        <p:spPr>
          <a:xfrm>
            <a:off x="292100" y="2921168"/>
            <a:ext cx="11607800" cy="1015663"/>
          </a:xfrm>
          <a:prstGeom prst="rect">
            <a:avLst/>
          </a:prstGeom>
          <a:noFill/>
        </p:spPr>
        <p:txBody>
          <a:bodyPr wrap="square" rtlCol="0">
            <a:spAutoFit/>
          </a:bodyPr>
          <a:lstStyle/>
          <a:p>
            <a:pPr algn="ctr"/>
            <a:r>
              <a:rPr lang="en-US" sz="6000" dirty="0"/>
              <a:t>I told you my story to help </a:t>
            </a:r>
            <a:r>
              <a:rPr lang="en-US" sz="6000" b="1" i="1" dirty="0"/>
              <a:t>myself</a:t>
            </a:r>
            <a:r>
              <a:rPr lang="en-US" sz="6000" dirty="0"/>
              <a:t>.</a:t>
            </a:r>
          </a:p>
        </p:txBody>
      </p:sp>
    </p:spTree>
    <p:extLst>
      <p:ext uri="{BB962C8B-B14F-4D97-AF65-F5344CB8AC3E}">
        <p14:creationId xmlns:p14="http://schemas.microsoft.com/office/powerpoint/2010/main" val="3884514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E37A8EA-C2FB-446E-8C62-65BCA81DE5AB}"/>
              </a:ext>
            </a:extLst>
          </p:cNvPr>
          <p:cNvSpPr txBox="1"/>
          <p:nvPr/>
        </p:nvSpPr>
        <p:spPr>
          <a:xfrm>
            <a:off x="506361" y="2459504"/>
            <a:ext cx="11179278" cy="1938992"/>
          </a:xfrm>
          <a:prstGeom prst="rect">
            <a:avLst/>
          </a:prstGeom>
          <a:noFill/>
        </p:spPr>
        <p:txBody>
          <a:bodyPr wrap="square" rtlCol="0">
            <a:spAutoFit/>
          </a:bodyPr>
          <a:lstStyle/>
          <a:p>
            <a:pPr algn="ctr"/>
            <a:r>
              <a:rPr lang="en-US" sz="6000" dirty="0"/>
              <a:t>Maybe Halsey was trying to do the same thing.</a:t>
            </a:r>
          </a:p>
        </p:txBody>
      </p:sp>
    </p:spTree>
    <p:extLst>
      <p:ext uri="{BB962C8B-B14F-4D97-AF65-F5344CB8AC3E}">
        <p14:creationId xmlns:p14="http://schemas.microsoft.com/office/powerpoint/2010/main" val="4286963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3779EE3-2813-494A-A685-EA02034A5999}"/>
              </a:ext>
            </a:extLst>
          </p:cNvPr>
          <p:cNvSpPr txBox="1"/>
          <p:nvPr/>
        </p:nvSpPr>
        <p:spPr>
          <a:xfrm>
            <a:off x="292100" y="2459504"/>
            <a:ext cx="11607800" cy="1938992"/>
          </a:xfrm>
          <a:prstGeom prst="rect">
            <a:avLst/>
          </a:prstGeom>
          <a:noFill/>
        </p:spPr>
        <p:txBody>
          <a:bodyPr wrap="square" rtlCol="0">
            <a:spAutoFit/>
          </a:bodyPr>
          <a:lstStyle/>
          <a:p>
            <a:pPr algn="ctr"/>
            <a:r>
              <a:rPr lang="en-US" sz="6000" dirty="0"/>
              <a:t>But maybe that’s just wishful thinking.</a:t>
            </a:r>
          </a:p>
        </p:txBody>
      </p:sp>
    </p:spTree>
    <p:extLst>
      <p:ext uri="{BB962C8B-B14F-4D97-AF65-F5344CB8AC3E}">
        <p14:creationId xmlns:p14="http://schemas.microsoft.com/office/powerpoint/2010/main" val="2092803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3779EE3-2813-494A-A685-EA02034A5999}"/>
              </a:ext>
            </a:extLst>
          </p:cNvPr>
          <p:cNvSpPr txBox="1"/>
          <p:nvPr/>
        </p:nvSpPr>
        <p:spPr>
          <a:xfrm>
            <a:off x="292100" y="2459504"/>
            <a:ext cx="11607800" cy="1938992"/>
          </a:xfrm>
          <a:prstGeom prst="rect">
            <a:avLst/>
          </a:prstGeom>
          <a:noFill/>
        </p:spPr>
        <p:txBody>
          <a:bodyPr wrap="square" rtlCol="0">
            <a:spAutoFit/>
          </a:bodyPr>
          <a:lstStyle/>
          <a:p>
            <a:pPr algn="ctr"/>
            <a:r>
              <a:rPr lang="en-US" sz="6000" dirty="0"/>
              <a:t>Maybe I’ll never </a:t>
            </a:r>
            <a:r>
              <a:rPr lang="en-US" sz="6000" b="1" i="1" dirty="0"/>
              <a:t>truly</a:t>
            </a:r>
            <a:endParaRPr lang="en-US" sz="6000" dirty="0"/>
          </a:p>
          <a:p>
            <a:pPr algn="ctr"/>
            <a:r>
              <a:rPr lang="en-US" sz="6000" dirty="0"/>
              <a:t>open the box.</a:t>
            </a:r>
          </a:p>
        </p:txBody>
      </p:sp>
    </p:spTree>
    <p:extLst>
      <p:ext uri="{BB962C8B-B14F-4D97-AF65-F5344CB8AC3E}">
        <p14:creationId xmlns:p14="http://schemas.microsoft.com/office/powerpoint/2010/main" val="269787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3779EE3-2813-494A-A685-EA02034A5999}"/>
              </a:ext>
            </a:extLst>
          </p:cNvPr>
          <p:cNvSpPr txBox="1"/>
          <p:nvPr/>
        </p:nvSpPr>
        <p:spPr>
          <a:xfrm>
            <a:off x="292100" y="2921168"/>
            <a:ext cx="11607800" cy="1015663"/>
          </a:xfrm>
          <a:prstGeom prst="rect">
            <a:avLst/>
          </a:prstGeom>
          <a:noFill/>
        </p:spPr>
        <p:txBody>
          <a:bodyPr wrap="square" rtlCol="0">
            <a:spAutoFit/>
          </a:bodyPr>
          <a:lstStyle/>
          <a:p>
            <a:pPr algn="ctr"/>
            <a:r>
              <a:rPr lang="en-US" sz="6000" dirty="0"/>
              <a:t>Maybe it </a:t>
            </a:r>
            <a:r>
              <a:rPr lang="en-US" sz="6000" b="1" i="1" dirty="0"/>
              <a:t>can’t</a:t>
            </a:r>
            <a:r>
              <a:rPr lang="en-US" sz="6000" dirty="0"/>
              <a:t> be opened.</a:t>
            </a:r>
          </a:p>
        </p:txBody>
      </p:sp>
    </p:spTree>
    <p:extLst>
      <p:ext uri="{BB962C8B-B14F-4D97-AF65-F5344CB8AC3E}">
        <p14:creationId xmlns:p14="http://schemas.microsoft.com/office/powerpoint/2010/main" val="843500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3779EE3-2813-494A-A685-EA02034A5999}"/>
              </a:ext>
            </a:extLst>
          </p:cNvPr>
          <p:cNvSpPr txBox="1"/>
          <p:nvPr/>
        </p:nvSpPr>
        <p:spPr>
          <a:xfrm>
            <a:off x="292100" y="2459504"/>
            <a:ext cx="11607800" cy="1938992"/>
          </a:xfrm>
          <a:prstGeom prst="rect">
            <a:avLst/>
          </a:prstGeom>
          <a:noFill/>
        </p:spPr>
        <p:txBody>
          <a:bodyPr wrap="square" rtlCol="0">
            <a:spAutoFit/>
          </a:bodyPr>
          <a:lstStyle/>
          <a:p>
            <a:pPr algn="ctr"/>
            <a:r>
              <a:rPr lang="en-US" sz="6000" dirty="0"/>
              <a:t>Maybe that little box is the only thing that is protecting me.</a:t>
            </a:r>
          </a:p>
        </p:txBody>
      </p:sp>
    </p:spTree>
    <p:extLst>
      <p:ext uri="{BB962C8B-B14F-4D97-AF65-F5344CB8AC3E}">
        <p14:creationId xmlns:p14="http://schemas.microsoft.com/office/powerpoint/2010/main" val="2546747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3F0098F-CC84-4086-906E-F59FA025037C}"/>
              </a:ext>
            </a:extLst>
          </p:cNvPr>
          <p:cNvSpPr txBox="1"/>
          <p:nvPr/>
        </p:nvSpPr>
        <p:spPr>
          <a:xfrm>
            <a:off x="292100" y="2459504"/>
            <a:ext cx="11607800" cy="1015663"/>
          </a:xfrm>
          <a:prstGeom prst="rect">
            <a:avLst/>
          </a:prstGeom>
          <a:noFill/>
        </p:spPr>
        <p:txBody>
          <a:bodyPr wrap="square" rtlCol="0">
            <a:spAutoFit/>
          </a:bodyPr>
          <a:lstStyle/>
          <a:p>
            <a:pPr algn="ctr"/>
            <a:r>
              <a:rPr lang="en-US" sz="6000" dirty="0"/>
              <a:t>Maybe that box will always be</a:t>
            </a:r>
          </a:p>
        </p:txBody>
      </p:sp>
      <p:sp>
        <p:nvSpPr>
          <p:cNvPr id="4" name="TextBox 3">
            <a:extLst>
              <a:ext uri="{FF2B5EF4-FFF2-40B4-BE49-F238E27FC236}">
                <a16:creationId xmlns:a16="http://schemas.microsoft.com/office/drawing/2014/main" id="{137885EA-6C97-47E9-BEB2-443B0577F554}"/>
              </a:ext>
            </a:extLst>
          </p:cNvPr>
          <p:cNvSpPr txBox="1"/>
          <p:nvPr/>
        </p:nvSpPr>
        <p:spPr>
          <a:xfrm>
            <a:off x="292100" y="3373904"/>
            <a:ext cx="11607800" cy="1015663"/>
          </a:xfrm>
          <a:prstGeom prst="rect">
            <a:avLst/>
          </a:prstGeom>
          <a:noFill/>
        </p:spPr>
        <p:txBody>
          <a:bodyPr wrap="square" rtlCol="0">
            <a:spAutoFit/>
          </a:bodyPr>
          <a:lstStyle/>
          <a:p>
            <a:pPr algn="ctr"/>
            <a:r>
              <a:rPr lang="en-US" sz="6000" dirty="0"/>
              <a:t>a </a:t>
            </a:r>
            <a:r>
              <a:rPr lang="en-US" sz="6000" b="1" i="1" dirty="0"/>
              <a:t>part</a:t>
            </a:r>
            <a:r>
              <a:rPr lang="en-US" sz="6000" dirty="0"/>
              <a:t> of me.</a:t>
            </a:r>
          </a:p>
        </p:txBody>
      </p:sp>
    </p:spTree>
    <p:extLst>
      <p:ext uri="{BB962C8B-B14F-4D97-AF65-F5344CB8AC3E}">
        <p14:creationId xmlns:p14="http://schemas.microsoft.com/office/powerpoint/2010/main" val="2515754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xit" presetSubtype="0" fill="hold" grpId="1" nodeType="clickEffect">
                                  <p:stCondLst>
                                    <p:cond delay="0"/>
                                  </p:stCondLst>
                                  <p:childTnLst>
                                    <p:animEffect transition="out" filter="fade">
                                      <p:cBhvr>
                                        <p:cTn id="15" dur="500"/>
                                        <p:tgtEl>
                                          <p:spTgt spid="3"/>
                                        </p:tgtEl>
                                      </p:cBhvr>
                                    </p:animEffect>
                                    <p:set>
                                      <p:cBhvr>
                                        <p:cTn id="16" dur="1" fill="hold">
                                          <p:stCondLst>
                                            <p:cond delay="499"/>
                                          </p:stCondLst>
                                        </p:cTn>
                                        <p:tgtEl>
                                          <p:spTgt spid="3"/>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grpId="1" nodeType="clickEffect">
                                  <p:stCondLst>
                                    <p:cond delay="0"/>
                                  </p:stCondLst>
                                  <p:childTnLst>
                                    <p:animEffect transition="out" filter="fade">
                                      <p:cBhvr>
                                        <p:cTn id="20" dur="500"/>
                                        <p:tgtEl>
                                          <p:spTgt spid="4"/>
                                        </p:tgtEl>
                                      </p:cBhvr>
                                    </p:animEffect>
                                    <p:set>
                                      <p:cBhvr>
                                        <p:cTn id="21"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4" grpId="0"/>
      <p:bldP spid="4" grpId="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3779EE3-2813-494A-A685-EA02034A5999}"/>
              </a:ext>
            </a:extLst>
          </p:cNvPr>
          <p:cNvSpPr txBox="1"/>
          <p:nvPr/>
        </p:nvSpPr>
        <p:spPr>
          <a:xfrm>
            <a:off x="292100" y="2921168"/>
            <a:ext cx="11607800" cy="1015663"/>
          </a:xfrm>
          <a:prstGeom prst="rect">
            <a:avLst/>
          </a:prstGeom>
          <a:noFill/>
        </p:spPr>
        <p:txBody>
          <a:bodyPr wrap="square" rtlCol="0">
            <a:spAutoFit/>
          </a:bodyPr>
          <a:lstStyle/>
          <a:p>
            <a:pPr algn="ctr"/>
            <a:r>
              <a:rPr lang="en-US" sz="6000" dirty="0"/>
              <a:t>But maybe that’s the secret.</a:t>
            </a:r>
          </a:p>
        </p:txBody>
      </p:sp>
    </p:spTree>
    <p:extLst>
      <p:ext uri="{BB962C8B-B14F-4D97-AF65-F5344CB8AC3E}">
        <p14:creationId xmlns:p14="http://schemas.microsoft.com/office/powerpoint/2010/main" val="2329500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32679D8D-6AC3-4821-B0EA-6EEE106A6E34}"/>
              </a:ext>
            </a:extLst>
          </p:cNvPr>
          <p:cNvSpPr txBox="1"/>
          <p:nvPr/>
        </p:nvSpPr>
        <p:spPr>
          <a:xfrm>
            <a:off x="1143002" y="2449286"/>
            <a:ext cx="8447315" cy="1015663"/>
          </a:xfrm>
          <a:prstGeom prst="rect">
            <a:avLst/>
          </a:prstGeom>
          <a:noFill/>
        </p:spPr>
        <p:txBody>
          <a:bodyPr wrap="square" rtlCol="0">
            <a:spAutoFit/>
          </a:bodyPr>
          <a:lstStyle/>
          <a:p>
            <a:pPr algn="ctr"/>
            <a:r>
              <a:rPr lang="en-US" sz="6000" dirty="0"/>
              <a:t>That box will always be a</a:t>
            </a:r>
          </a:p>
        </p:txBody>
      </p:sp>
      <p:sp>
        <p:nvSpPr>
          <p:cNvPr id="3" name="TextBox 2">
            <a:extLst>
              <a:ext uri="{FF2B5EF4-FFF2-40B4-BE49-F238E27FC236}">
                <a16:creationId xmlns:a16="http://schemas.microsoft.com/office/drawing/2014/main" id="{84EFDE9C-09C8-41A1-9684-D9B18C4E514B}"/>
              </a:ext>
            </a:extLst>
          </p:cNvPr>
          <p:cNvSpPr txBox="1"/>
          <p:nvPr/>
        </p:nvSpPr>
        <p:spPr>
          <a:xfrm>
            <a:off x="9194803" y="2459503"/>
            <a:ext cx="1930400" cy="1015663"/>
          </a:xfrm>
          <a:prstGeom prst="rect">
            <a:avLst/>
          </a:prstGeom>
          <a:noFill/>
        </p:spPr>
        <p:txBody>
          <a:bodyPr wrap="square" rtlCol="0">
            <a:spAutoFit/>
          </a:bodyPr>
          <a:lstStyle/>
          <a:p>
            <a:pPr algn="ctr"/>
            <a:r>
              <a:rPr lang="en-US" sz="6000" dirty="0"/>
              <a:t> </a:t>
            </a:r>
            <a:r>
              <a:rPr lang="en-US" sz="6000" b="1" i="1" dirty="0"/>
              <a:t>part</a:t>
            </a:r>
            <a:endParaRPr lang="en-US" sz="6000" dirty="0"/>
          </a:p>
        </p:txBody>
      </p:sp>
      <p:sp>
        <p:nvSpPr>
          <p:cNvPr id="13" name="TextBox 12">
            <a:extLst>
              <a:ext uri="{FF2B5EF4-FFF2-40B4-BE49-F238E27FC236}">
                <a16:creationId xmlns:a16="http://schemas.microsoft.com/office/drawing/2014/main" id="{23037BC1-8D1A-4952-9BB9-DB40EFED0816}"/>
              </a:ext>
            </a:extLst>
          </p:cNvPr>
          <p:cNvSpPr txBox="1"/>
          <p:nvPr/>
        </p:nvSpPr>
        <p:spPr>
          <a:xfrm>
            <a:off x="2035631" y="3363683"/>
            <a:ext cx="2329542" cy="1015663"/>
          </a:xfrm>
          <a:prstGeom prst="rect">
            <a:avLst/>
          </a:prstGeom>
          <a:noFill/>
        </p:spPr>
        <p:txBody>
          <a:bodyPr wrap="square" rtlCol="0">
            <a:spAutoFit/>
          </a:bodyPr>
          <a:lstStyle/>
          <a:p>
            <a:pPr algn="ctr"/>
            <a:r>
              <a:rPr lang="en-US" sz="6000" dirty="0"/>
              <a:t>of me</a:t>
            </a:r>
          </a:p>
        </p:txBody>
      </p:sp>
      <p:sp>
        <p:nvSpPr>
          <p:cNvPr id="14" name="TextBox 13">
            <a:extLst>
              <a:ext uri="{FF2B5EF4-FFF2-40B4-BE49-F238E27FC236}">
                <a16:creationId xmlns:a16="http://schemas.microsoft.com/office/drawing/2014/main" id="{FA44803B-1DEB-416C-B8C7-8272FEFD22F7}"/>
              </a:ext>
            </a:extLst>
          </p:cNvPr>
          <p:cNvSpPr txBox="1"/>
          <p:nvPr/>
        </p:nvSpPr>
        <p:spPr>
          <a:xfrm>
            <a:off x="4166065" y="3362628"/>
            <a:ext cx="2670162" cy="1015663"/>
          </a:xfrm>
          <a:prstGeom prst="rect">
            <a:avLst/>
          </a:prstGeom>
          <a:noFill/>
        </p:spPr>
        <p:txBody>
          <a:bodyPr wrap="square" rtlCol="0">
            <a:spAutoFit/>
          </a:bodyPr>
          <a:lstStyle/>
          <a:p>
            <a:pPr algn="ctr"/>
            <a:r>
              <a:rPr lang="en-US" sz="6000" dirty="0"/>
              <a:t>but not</a:t>
            </a:r>
          </a:p>
        </p:txBody>
      </p:sp>
      <p:sp>
        <p:nvSpPr>
          <p:cNvPr id="9" name="TextBox 8">
            <a:extLst>
              <a:ext uri="{FF2B5EF4-FFF2-40B4-BE49-F238E27FC236}">
                <a16:creationId xmlns:a16="http://schemas.microsoft.com/office/drawing/2014/main" id="{B5F08B3E-7D2F-40C2-A526-ACEB85B08F18}"/>
              </a:ext>
            </a:extLst>
          </p:cNvPr>
          <p:cNvSpPr txBox="1"/>
          <p:nvPr/>
        </p:nvSpPr>
        <p:spPr>
          <a:xfrm>
            <a:off x="6438901" y="3370111"/>
            <a:ext cx="1625600" cy="1015663"/>
          </a:xfrm>
          <a:prstGeom prst="rect">
            <a:avLst/>
          </a:prstGeom>
          <a:noFill/>
        </p:spPr>
        <p:txBody>
          <a:bodyPr wrap="square" rtlCol="0">
            <a:spAutoFit/>
          </a:bodyPr>
          <a:lstStyle/>
          <a:p>
            <a:pPr algn="ctr"/>
            <a:r>
              <a:rPr lang="en-US" sz="6000" b="1" i="1" dirty="0"/>
              <a:t>all</a:t>
            </a:r>
            <a:r>
              <a:rPr lang="en-US" sz="6000" dirty="0"/>
              <a:t> </a:t>
            </a:r>
          </a:p>
        </p:txBody>
      </p:sp>
      <p:sp>
        <p:nvSpPr>
          <p:cNvPr id="10" name="TextBox 9">
            <a:extLst>
              <a:ext uri="{FF2B5EF4-FFF2-40B4-BE49-F238E27FC236}">
                <a16:creationId xmlns:a16="http://schemas.microsoft.com/office/drawing/2014/main" id="{AA997A00-5288-4457-8183-BDD56E8CEE54}"/>
              </a:ext>
            </a:extLst>
          </p:cNvPr>
          <p:cNvSpPr txBox="1"/>
          <p:nvPr/>
        </p:nvSpPr>
        <p:spPr>
          <a:xfrm>
            <a:off x="7698017" y="3363019"/>
            <a:ext cx="2374900" cy="1015663"/>
          </a:xfrm>
          <a:prstGeom prst="rect">
            <a:avLst/>
          </a:prstGeom>
          <a:noFill/>
        </p:spPr>
        <p:txBody>
          <a:bodyPr wrap="square" rtlCol="0">
            <a:spAutoFit/>
          </a:bodyPr>
          <a:lstStyle/>
          <a:p>
            <a:pPr algn="ctr"/>
            <a:r>
              <a:rPr lang="en-US" sz="6000" dirty="0"/>
              <a:t>of me.</a:t>
            </a:r>
          </a:p>
        </p:txBody>
      </p:sp>
    </p:spTree>
    <p:extLst>
      <p:ext uri="{BB962C8B-B14F-4D97-AF65-F5344CB8AC3E}">
        <p14:creationId xmlns:p14="http://schemas.microsoft.com/office/powerpoint/2010/main" val="1565701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3"/>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3" grpId="0"/>
      <p:bldP spid="13" grpId="0"/>
      <p:bldP spid="14" grpId="0"/>
      <p:bldP spid="9" grpId="0"/>
      <p:bldP spid="10"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4A5320A-94F0-4880-81ED-0105D939BA1E}"/>
              </a:ext>
            </a:extLst>
          </p:cNvPr>
          <p:cNvSpPr txBox="1"/>
          <p:nvPr/>
        </p:nvSpPr>
        <p:spPr>
          <a:xfrm>
            <a:off x="4756150" y="2921168"/>
            <a:ext cx="2679700" cy="1015663"/>
          </a:xfrm>
          <a:prstGeom prst="rect">
            <a:avLst/>
          </a:prstGeom>
          <a:noFill/>
        </p:spPr>
        <p:txBody>
          <a:bodyPr wrap="square" rtlCol="0">
            <a:spAutoFit/>
          </a:bodyPr>
          <a:lstStyle/>
          <a:p>
            <a:r>
              <a:rPr lang="en-US" sz="6000" dirty="0"/>
              <a:t>In fact,</a:t>
            </a:r>
          </a:p>
        </p:txBody>
      </p:sp>
    </p:spTree>
    <p:extLst>
      <p:ext uri="{BB962C8B-B14F-4D97-AF65-F5344CB8AC3E}">
        <p14:creationId xmlns:p14="http://schemas.microsoft.com/office/powerpoint/2010/main" val="1431993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edroom filled with bookshelves that contain a variety of objects from plastic figurines to books to video games to movies.  The bookshelves take up the majority of the space with a bed taking up the lower right corner.">
            <a:extLst>
              <a:ext uri="{FF2B5EF4-FFF2-40B4-BE49-F238E27FC236}">
                <a16:creationId xmlns:a16="http://schemas.microsoft.com/office/drawing/2014/main" id="{60B2BA9A-B355-472F-8549-943DBD621C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926829E9-74B4-4AD1-BCAE-88C04324FFFD}"/>
              </a:ext>
            </a:extLst>
          </p:cNvPr>
          <p:cNvSpPr txBox="1"/>
          <p:nvPr/>
        </p:nvSpPr>
        <p:spPr>
          <a:xfrm>
            <a:off x="1476375" y="2921168"/>
            <a:ext cx="9239250" cy="1015663"/>
          </a:xfrm>
          <a:prstGeom prst="rect">
            <a:avLst/>
          </a:prstGeom>
          <a:solidFill>
            <a:schemeClr val="bg1"/>
          </a:solidFill>
        </p:spPr>
        <p:txBody>
          <a:bodyPr wrap="square" rtlCol="0">
            <a:spAutoFit/>
          </a:bodyPr>
          <a:lstStyle/>
          <a:p>
            <a:pPr algn="ctr"/>
            <a:r>
              <a:rPr lang="en-US" sz="6000" dirty="0"/>
              <a:t>This is a photo of my room.</a:t>
            </a:r>
          </a:p>
        </p:txBody>
      </p:sp>
      <p:sp>
        <p:nvSpPr>
          <p:cNvPr id="7" name="TextBox 6">
            <a:extLst>
              <a:ext uri="{FF2B5EF4-FFF2-40B4-BE49-F238E27FC236}">
                <a16:creationId xmlns:a16="http://schemas.microsoft.com/office/drawing/2014/main" id="{30868927-69A2-4E24-9204-8A4A798CDF8C}"/>
              </a:ext>
            </a:extLst>
          </p:cNvPr>
          <p:cNvSpPr txBox="1"/>
          <p:nvPr/>
        </p:nvSpPr>
        <p:spPr>
          <a:xfrm>
            <a:off x="558800" y="4889752"/>
            <a:ext cx="11074400" cy="1015663"/>
          </a:xfrm>
          <a:prstGeom prst="rect">
            <a:avLst/>
          </a:prstGeom>
          <a:solidFill>
            <a:schemeClr val="bg1"/>
          </a:solidFill>
        </p:spPr>
        <p:txBody>
          <a:bodyPr wrap="square" rtlCol="0">
            <a:spAutoFit/>
          </a:bodyPr>
          <a:lstStyle/>
          <a:p>
            <a:pPr algn="ctr"/>
            <a:endParaRPr lang="en-US" sz="6000" dirty="0">
              <a:solidFill>
                <a:schemeClr val="bg1"/>
              </a:solidFill>
            </a:endParaRPr>
          </a:p>
        </p:txBody>
      </p:sp>
      <p:sp>
        <p:nvSpPr>
          <p:cNvPr id="10" name="TextBox 9">
            <a:extLst>
              <a:ext uri="{FF2B5EF4-FFF2-40B4-BE49-F238E27FC236}">
                <a16:creationId xmlns:a16="http://schemas.microsoft.com/office/drawing/2014/main" id="{1A638D06-7C0F-4B8E-BB4D-953D1891E177}"/>
              </a:ext>
            </a:extLst>
          </p:cNvPr>
          <p:cNvSpPr txBox="1"/>
          <p:nvPr/>
        </p:nvSpPr>
        <p:spPr>
          <a:xfrm>
            <a:off x="425450" y="4872415"/>
            <a:ext cx="9588500" cy="1015663"/>
          </a:xfrm>
          <a:prstGeom prst="rect">
            <a:avLst/>
          </a:prstGeom>
          <a:noFill/>
        </p:spPr>
        <p:txBody>
          <a:bodyPr wrap="square" rtlCol="0">
            <a:spAutoFit/>
          </a:bodyPr>
          <a:lstStyle/>
          <a:p>
            <a:pPr algn="ctr"/>
            <a:r>
              <a:rPr lang="en-US" sz="6000" dirty="0"/>
              <a:t>You can see the Joker figure</a:t>
            </a:r>
          </a:p>
        </p:txBody>
      </p:sp>
      <p:sp>
        <p:nvSpPr>
          <p:cNvPr id="9" name="TextBox 8">
            <a:extLst>
              <a:ext uri="{FF2B5EF4-FFF2-40B4-BE49-F238E27FC236}">
                <a16:creationId xmlns:a16="http://schemas.microsoft.com/office/drawing/2014/main" id="{1967450C-033C-4430-A3C9-F129C90556E7}"/>
              </a:ext>
            </a:extLst>
          </p:cNvPr>
          <p:cNvSpPr txBox="1"/>
          <p:nvPr/>
        </p:nvSpPr>
        <p:spPr>
          <a:xfrm>
            <a:off x="9823450" y="4889668"/>
            <a:ext cx="1835150" cy="1015663"/>
          </a:xfrm>
          <a:prstGeom prst="rect">
            <a:avLst/>
          </a:prstGeom>
          <a:noFill/>
        </p:spPr>
        <p:txBody>
          <a:bodyPr wrap="square" rtlCol="0">
            <a:spAutoFit/>
          </a:bodyPr>
          <a:lstStyle/>
          <a:p>
            <a:r>
              <a:rPr lang="en-US" sz="6000" dirty="0">
                <a:solidFill>
                  <a:srgbClr val="FF0000"/>
                </a:solidFill>
              </a:rPr>
              <a:t>here</a:t>
            </a:r>
            <a:r>
              <a:rPr lang="en-US" sz="6000" dirty="0"/>
              <a:t>.</a:t>
            </a:r>
          </a:p>
        </p:txBody>
      </p:sp>
      <p:sp>
        <p:nvSpPr>
          <p:cNvPr id="6" name="Oval 5">
            <a:extLst>
              <a:ext uri="{FF2B5EF4-FFF2-40B4-BE49-F238E27FC236}">
                <a16:creationId xmlns:a16="http://schemas.microsoft.com/office/drawing/2014/main" id="{F3D77C3F-7771-4FF2-A2E4-E9B2D93264A8}"/>
              </a:ext>
              <a:ext uri="{C183D7F6-B498-43B3-948B-1728B52AA6E4}">
                <adec:decorative xmlns:adec="http://schemas.microsoft.com/office/drawing/2017/decorative" val="1"/>
              </a:ext>
            </a:extLst>
          </p:cNvPr>
          <p:cNvSpPr/>
          <p:nvPr/>
        </p:nvSpPr>
        <p:spPr>
          <a:xfrm>
            <a:off x="4038600" y="3594015"/>
            <a:ext cx="482600" cy="44450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5284C72B-6CC2-4796-8BBC-C68A6BE335A4}"/>
              </a:ext>
            </a:extLst>
          </p:cNvPr>
          <p:cNvSpPr txBox="1"/>
          <p:nvPr/>
        </p:nvSpPr>
        <p:spPr>
          <a:xfrm>
            <a:off x="698500" y="342900"/>
            <a:ext cx="10795000" cy="1938992"/>
          </a:xfrm>
          <a:prstGeom prst="rect">
            <a:avLst/>
          </a:prstGeom>
          <a:solidFill>
            <a:schemeClr val="bg1"/>
          </a:solidFill>
        </p:spPr>
        <p:txBody>
          <a:bodyPr wrap="square" rtlCol="0">
            <a:spAutoFit/>
          </a:bodyPr>
          <a:lstStyle/>
          <a:p>
            <a:pPr algn="ctr"/>
            <a:r>
              <a:rPr lang="en-US" sz="6000" dirty="0"/>
              <a:t>You can also see my love of</a:t>
            </a:r>
          </a:p>
          <a:p>
            <a:pPr algn="ctr"/>
            <a:r>
              <a:rPr lang="en-US" sz="6000" dirty="0">
                <a:solidFill>
                  <a:srgbClr val="00B0F0"/>
                </a:solidFill>
              </a:rPr>
              <a:t>Harry Potter</a:t>
            </a:r>
            <a:r>
              <a:rPr lang="en-US" sz="6000" dirty="0"/>
              <a:t>.</a:t>
            </a:r>
          </a:p>
        </p:txBody>
      </p:sp>
      <p:sp>
        <p:nvSpPr>
          <p:cNvPr id="12" name="Oval 11" descr="A circle placed around a Harry Potter bed spread.">
            <a:extLst>
              <a:ext uri="{FF2B5EF4-FFF2-40B4-BE49-F238E27FC236}">
                <a16:creationId xmlns:a16="http://schemas.microsoft.com/office/drawing/2014/main" id="{FECB0F70-5ECF-4A1F-96A3-178112B783A9}"/>
              </a:ext>
            </a:extLst>
          </p:cNvPr>
          <p:cNvSpPr/>
          <p:nvPr/>
        </p:nvSpPr>
        <p:spPr>
          <a:xfrm>
            <a:off x="5435600" y="4038515"/>
            <a:ext cx="7264400" cy="2978150"/>
          </a:xfrm>
          <a:prstGeom prst="ellipse">
            <a:avLst/>
          </a:prstGeom>
          <a:no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BE1381CE-67BA-4D6E-94C0-59CBF8ACE7AF}"/>
              </a:ext>
            </a:extLst>
          </p:cNvPr>
          <p:cNvSpPr txBox="1"/>
          <p:nvPr/>
        </p:nvSpPr>
        <p:spPr>
          <a:xfrm>
            <a:off x="393700" y="4940426"/>
            <a:ext cx="11607800" cy="1015663"/>
          </a:xfrm>
          <a:prstGeom prst="rect">
            <a:avLst/>
          </a:prstGeom>
          <a:solidFill>
            <a:schemeClr val="bg1"/>
          </a:solidFill>
        </p:spPr>
        <p:txBody>
          <a:bodyPr wrap="square" rtlCol="0">
            <a:spAutoFit/>
          </a:bodyPr>
          <a:lstStyle/>
          <a:p>
            <a:pPr algn="ctr"/>
            <a:r>
              <a:rPr lang="en-US" sz="6000" dirty="0"/>
              <a:t>The time I met </a:t>
            </a:r>
            <a:r>
              <a:rPr lang="en-US" sz="6000" dirty="0">
                <a:solidFill>
                  <a:srgbClr val="FFC000"/>
                </a:solidFill>
              </a:rPr>
              <a:t>Tom Hiddleston</a:t>
            </a:r>
            <a:r>
              <a:rPr lang="en-US" sz="6000" dirty="0"/>
              <a:t>.</a:t>
            </a:r>
          </a:p>
        </p:txBody>
      </p:sp>
      <p:sp>
        <p:nvSpPr>
          <p:cNvPr id="14" name="Rectangle: Rounded Corners 13" descr="A framed photo of the author with Tom Hiddleston.">
            <a:extLst>
              <a:ext uri="{FF2B5EF4-FFF2-40B4-BE49-F238E27FC236}">
                <a16:creationId xmlns:a16="http://schemas.microsoft.com/office/drawing/2014/main" id="{CD2C8161-AD2D-44A7-9AD8-E85DF53A372E}"/>
              </a:ext>
            </a:extLst>
          </p:cNvPr>
          <p:cNvSpPr/>
          <p:nvPr/>
        </p:nvSpPr>
        <p:spPr>
          <a:xfrm>
            <a:off x="1270000" y="825500"/>
            <a:ext cx="1117600" cy="622300"/>
          </a:xfrm>
          <a:prstGeom prst="roundRect">
            <a:avLst/>
          </a:prstGeom>
          <a:no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F0C33A52-BC72-452A-9104-D6F4EEF7A849}"/>
              </a:ext>
            </a:extLst>
          </p:cNvPr>
          <p:cNvSpPr txBox="1"/>
          <p:nvPr/>
        </p:nvSpPr>
        <p:spPr>
          <a:xfrm>
            <a:off x="323850" y="478304"/>
            <a:ext cx="11544300" cy="1938992"/>
          </a:xfrm>
          <a:prstGeom prst="rect">
            <a:avLst/>
          </a:prstGeom>
          <a:solidFill>
            <a:schemeClr val="bg1"/>
          </a:solidFill>
        </p:spPr>
        <p:txBody>
          <a:bodyPr wrap="square" rtlCol="0">
            <a:spAutoFit/>
          </a:bodyPr>
          <a:lstStyle/>
          <a:p>
            <a:pPr algn="ctr"/>
            <a:r>
              <a:rPr lang="en-US" sz="6000" dirty="0"/>
              <a:t>The </a:t>
            </a:r>
            <a:r>
              <a:rPr lang="en-US" sz="6000" dirty="0">
                <a:solidFill>
                  <a:srgbClr val="00B050"/>
                </a:solidFill>
              </a:rPr>
              <a:t>posters</a:t>
            </a:r>
            <a:r>
              <a:rPr lang="en-US" sz="6000" dirty="0"/>
              <a:t> that I don’t</a:t>
            </a:r>
          </a:p>
          <a:p>
            <a:pPr algn="ctr"/>
            <a:r>
              <a:rPr lang="en-US" sz="6000" dirty="0"/>
              <a:t>have room for.</a:t>
            </a:r>
          </a:p>
        </p:txBody>
      </p:sp>
      <p:sp>
        <p:nvSpPr>
          <p:cNvPr id="16" name="Rectangle 15">
            <a:extLst>
              <a:ext uri="{FF2B5EF4-FFF2-40B4-BE49-F238E27FC236}">
                <a16:creationId xmlns:a16="http://schemas.microsoft.com/office/drawing/2014/main" id="{DCB9758A-D010-4E8C-ADE8-1862FF2199D6}"/>
              </a:ext>
              <a:ext uri="{C183D7F6-B498-43B3-948B-1728B52AA6E4}">
                <adec:decorative xmlns:adec="http://schemas.microsoft.com/office/drawing/2017/decorative" val="1"/>
              </a:ext>
            </a:extLst>
          </p:cNvPr>
          <p:cNvSpPr/>
          <p:nvPr/>
        </p:nvSpPr>
        <p:spPr>
          <a:xfrm>
            <a:off x="323850" y="4038515"/>
            <a:ext cx="1314450" cy="2679700"/>
          </a:xfrm>
          <a:prstGeom prst="rect">
            <a:avLst/>
          </a:prstGeom>
          <a:no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EC6E647F-06E9-41C9-B141-00A85D7EBAA8}"/>
              </a:ext>
            </a:extLst>
          </p:cNvPr>
          <p:cNvSpPr txBox="1"/>
          <p:nvPr/>
        </p:nvSpPr>
        <p:spPr>
          <a:xfrm>
            <a:off x="323850" y="4478761"/>
            <a:ext cx="11741150" cy="1938992"/>
          </a:xfrm>
          <a:prstGeom prst="rect">
            <a:avLst/>
          </a:prstGeom>
          <a:solidFill>
            <a:schemeClr val="bg1"/>
          </a:solidFill>
        </p:spPr>
        <p:txBody>
          <a:bodyPr wrap="square" rtlCol="0">
            <a:spAutoFit/>
          </a:bodyPr>
          <a:lstStyle/>
          <a:p>
            <a:pPr algn="ctr"/>
            <a:r>
              <a:rPr lang="en-US" sz="6000" dirty="0"/>
              <a:t>All of the </a:t>
            </a:r>
            <a:r>
              <a:rPr lang="en-US" sz="6000" dirty="0">
                <a:solidFill>
                  <a:srgbClr val="7030A0"/>
                </a:solidFill>
              </a:rPr>
              <a:t>convention badges </a:t>
            </a:r>
            <a:r>
              <a:rPr lang="en-US" sz="6000" dirty="0"/>
              <a:t>that I have collected.</a:t>
            </a:r>
          </a:p>
        </p:txBody>
      </p:sp>
      <p:sp>
        <p:nvSpPr>
          <p:cNvPr id="18" name="Rectangle: Rounded Corners 17">
            <a:extLst>
              <a:ext uri="{FF2B5EF4-FFF2-40B4-BE49-F238E27FC236}">
                <a16:creationId xmlns:a16="http://schemas.microsoft.com/office/drawing/2014/main" id="{30FFE27B-7CB7-4EC6-A72A-738418AAD2A3}"/>
              </a:ext>
              <a:ext uri="{C183D7F6-B498-43B3-948B-1728B52AA6E4}">
                <adec:decorative xmlns:adec="http://schemas.microsoft.com/office/drawing/2017/decorative" val="1"/>
              </a:ext>
            </a:extLst>
          </p:cNvPr>
          <p:cNvSpPr/>
          <p:nvPr/>
        </p:nvSpPr>
        <p:spPr>
          <a:xfrm>
            <a:off x="9931400" y="1136650"/>
            <a:ext cx="711200" cy="1898650"/>
          </a:xfrm>
          <a:prstGeom prst="roundRect">
            <a:avLst/>
          </a:prstGeom>
          <a:no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D8B08B2A-C9CE-4DB9-B4B8-B6ECDA791411}"/>
              </a:ext>
            </a:extLst>
          </p:cNvPr>
          <p:cNvSpPr txBox="1"/>
          <p:nvPr/>
        </p:nvSpPr>
        <p:spPr>
          <a:xfrm>
            <a:off x="2374900" y="5372100"/>
            <a:ext cx="7721600" cy="1015663"/>
          </a:xfrm>
          <a:prstGeom prst="rect">
            <a:avLst/>
          </a:prstGeom>
          <a:solidFill>
            <a:schemeClr val="bg1"/>
          </a:solidFill>
        </p:spPr>
        <p:txBody>
          <a:bodyPr wrap="square" rtlCol="0">
            <a:spAutoFit/>
          </a:bodyPr>
          <a:lstStyle/>
          <a:p>
            <a:pPr algn="ctr"/>
            <a:endParaRPr lang="en-US" sz="6000" dirty="0">
              <a:solidFill>
                <a:schemeClr val="bg1"/>
              </a:solidFill>
            </a:endParaRPr>
          </a:p>
        </p:txBody>
      </p:sp>
      <p:sp>
        <p:nvSpPr>
          <p:cNvPr id="20" name="TextBox 19">
            <a:extLst>
              <a:ext uri="{FF2B5EF4-FFF2-40B4-BE49-F238E27FC236}">
                <a16:creationId xmlns:a16="http://schemas.microsoft.com/office/drawing/2014/main" id="{4B477C1C-6778-406A-BEC6-A9655CEC21EB}"/>
              </a:ext>
            </a:extLst>
          </p:cNvPr>
          <p:cNvSpPr txBox="1"/>
          <p:nvPr/>
        </p:nvSpPr>
        <p:spPr>
          <a:xfrm>
            <a:off x="2889250" y="5375232"/>
            <a:ext cx="1733550" cy="1015663"/>
          </a:xfrm>
          <a:prstGeom prst="rect">
            <a:avLst/>
          </a:prstGeom>
          <a:noFill/>
        </p:spPr>
        <p:txBody>
          <a:bodyPr wrap="square" rtlCol="0">
            <a:spAutoFit/>
          </a:bodyPr>
          <a:lstStyle/>
          <a:p>
            <a:pPr algn="ctr"/>
            <a:r>
              <a:rPr lang="en-US" sz="6000" dirty="0"/>
              <a:t>And</a:t>
            </a:r>
          </a:p>
        </p:txBody>
      </p:sp>
      <p:sp>
        <p:nvSpPr>
          <p:cNvPr id="21" name="Rectangle 20">
            <a:extLst>
              <a:ext uri="{FF2B5EF4-FFF2-40B4-BE49-F238E27FC236}">
                <a16:creationId xmlns:a16="http://schemas.microsoft.com/office/drawing/2014/main" id="{BD63FEE7-B087-41A3-BE61-9D057FDB7503}"/>
              </a:ext>
              <a:ext uri="{C183D7F6-B498-43B3-948B-1728B52AA6E4}">
                <adec:decorative xmlns:adec="http://schemas.microsoft.com/office/drawing/2017/decorative" val="1"/>
              </a:ext>
            </a:extLst>
          </p:cNvPr>
          <p:cNvSpPr/>
          <p:nvPr/>
        </p:nvSpPr>
        <p:spPr>
          <a:xfrm>
            <a:off x="3657600" y="555668"/>
            <a:ext cx="1562100" cy="1015663"/>
          </a:xfrm>
          <a:prstGeom prst="rect">
            <a:avLst/>
          </a:prstGeom>
          <a:noFill/>
          <a:ln w="762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6EB73B4E-ACB9-4194-9D32-B9CF8ACD3A7D}"/>
              </a:ext>
            </a:extLst>
          </p:cNvPr>
          <p:cNvSpPr txBox="1"/>
          <p:nvPr/>
        </p:nvSpPr>
        <p:spPr>
          <a:xfrm>
            <a:off x="4343400" y="5375232"/>
            <a:ext cx="1352550" cy="1015663"/>
          </a:xfrm>
          <a:prstGeom prst="rect">
            <a:avLst/>
          </a:prstGeom>
          <a:noFill/>
        </p:spPr>
        <p:txBody>
          <a:bodyPr wrap="square" rtlCol="0">
            <a:spAutoFit/>
          </a:bodyPr>
          <a:lstStyle/>
          <a:p>
            <a:pPr algn="ctr"/>
            <a:r>
              <a:rPr lang="en-US" sz="6000" dirty="0"/>
              <a:t>so</a:t>
            </a:r>
          </a:p>
        </p:txBody>
      </p:sp>
      <p:sp>
        <p:nvSpPr>
          <p:cNvPr id="23" name="Oval 22">
            <a:extLst>
              <a:ext uri="{FF2B5EF4-FFF2-40B4-BE49-F238E27FC236}">
                <a16:creationId xmlns:a16="http://schemas.microsoft.com/office/drawing/2014/main" id="{1EAB3DFC-D97A-4FCC-A744-B0B05586007C}"/>
              </a:ext>
              <a:ext uri="{C183D7F6-B498-43B3-948B-1728B52AA6E4}">
                <adec:decorative xmlns:adec="http://schemas.microsoft.com/office/drawing/2017/decorative" val="1"/>
              </a:ext>
            </a:extLst>
          </p:cNvPr>
          <p:cNvSpPr/>
          <p:nvPr/>
        </p:nvSpPr>
        <p:spPr>
          <a:xfrm>
            <a:off x="7194550" y="2267035"/>
            <a:ext cx="1555750" cy="514350"/>
          </a:xfrm>
          <a:prstGeom prst="ellipse">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AF2F1C32-46E5-4426-A8AE-CF9E76958A15}"/>
              </a:ext>
            </a:extLst>
          </p:cNvPr>
          <p:cNvSpPr txBox="1"/>
          <p:nvPr/>
        </p:nvSpPr>
        <p:spPr>
          <a:xfrm>
            <a:off x="5410200" y="5375232"/>
            <a:ext cx="2114550" cy="1015663"/>
          </a:xfrm>
          <a:prstGeom prst="rect">
            <a:avLst/>
          </a:prstGeom>
          <a:noFill/>
        </p:spPr>
        <p:txBody>
          <a:bodyPr wrap="square" rtlCol="0">
            <a:spAutoFit/>
          </a:bodyPr>
          <a:lstStyle/>
          <a:p>
            <a:pPr algn="ctr"/>
            <a:r>
              <a:rPr lang="en-US" sz="6000" dirty="0"/>
              <a:t>much</a:t>
            </a:r>
          </a:p>
        </p:txBody>
      </p:sp>
      <p:sp>
        <p:nvSpPr>
          <p:cNvPr id="25" name="Rectangle 24">
            <a:extLst>
              <a:ext uri="{FF2B5EF4-FFF2-40B4-BE49-F238E27FC236}">
                <a16:creationId xmlns:a16="http://schemas.microsoft.com/office/drawing/2014/main" id="{D444C1A9-8DDF-4254-8C5F-5C2B49D325CC}"/>
              </a:ext>
              <a:ext uri="{C183D7F6-B498-43B3-948B-1728B52AA6E4}">
                <adec:decorative xmlns:adec="http://schemas.microsoft.com/office/drawing/2017/decorative" val="1"/>
              </a:ext>
            </a:extLst>
          </p:cNvPr>
          <p:cNvSpPr/>
          <p:nvPr/>
        </p:nvSpPr>
        <p:spPr>
          <a:xfrm>
            <a:off x="1168400" y="2781385"/>
            <a:ext cx="1555750" cy="514350"/>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FEDD4E29-BD24-4E19-B0F0-DE0176C95405}"/>
              </a:ext>
            </a:extLst>
          </p:cNvPr>
          <p:cNvSpPr txBox="1"/>
          <p:nvPr/>
        </p:nvSpPr>
        <p:spPr>
          <a:xfrm>
            <a:off x="7315200" y="5375232"/>
            <a:ext cx="2368550" cy="1015663"/>
          </a:xfrm>
          <a:prstGeom prst="rect">
            <a:avLst/>
          </a:prstGeom>
          <a:noFill/>
        </p:spPr>
        <p:txBody>
          <a:bodyPr wrap="square" rtlCol="0">
            <a:spAutoFit/>
          </a:bodyPr>
          <a:lstStyle/>
          <a:p>
            <a:pPr algn="ctr"/>
            <a:r>
              <a:rPr lang="en-US" sz="6000" dirty="0"/>
              <a:t>more.</a:t>
            </a:r>
          </a:p>
        </p:txBody>
      </p:sp>
      <p:sp>
        <p:nvSpPr>
          <p:cNvPr id="27" name="Rectangle: Rounded Corners 26">
            <a:extLst>
              <a:ext uri="{FF2B5EF4-FFF2-40B4-BE49-F238E27FC236}">
                <a16:creationId xmlns:a16="http://schemas.microsoft.com/office/drawing/2014/main" id="{6BF7C946-0D26-44A3-8DDF-FE4DF62A7A2B}"/>
              </a:ext>
              <a:ext uri="{C183D7F6-B498-43B3-948B-1728B52AA6E4}">
                <adec:decorative xmlns:adec="http://schemas.microsoft.com/office/drawing/2017/decorative" val="1"/>
              </a:ext>
            </a:extLst>
          </p:cNvPr>
          <p:cNvSpPr/>
          <p:nvPr/>
        </p:nvSpPr>
        <p:spPr>
          <a:xfrm>
            <a:off x="5118100" y="3448050"/>
            <a:ext cx="2317750" cy="444500"/>
          </a:xfrm>
          <a:prstGeom prst="round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59455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000" fill="hold"/>
                                        <p:tgtEl>
                                          <p:spTgt spid="4"/>
                                        </p:tgtEl>
                                        <p:attrNameLst>
                                          <p:attrName>ppt_x</p:attrName>
                                        </p:attrNameLst>
                                      </p:cBhvr>
                                      <p:tavLst>
                                        <p:tav tm="0">
                                          <p:val>
                                            <p:strVal val="#ppt_x"/>
                                          </p:val>
                                        </p:tav>
                                        <p:tav tm="100000">
                                          <p:val>
                                            <p:strVal val="#ppt_x"/>
                                          </p:val>
                                        </p:tav>
                                      </p:tavLst>
                                    </p:anim>
                                    <p:anim calcmode="lin" valueType="num">
                                      <p:cBhvr additive="base">
                                        <p:cTn id="12" dur="10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xit" presetSubtype="1" fill="hold" grpId="1" nodeType="clickEffect">
                                  <p:stCondLst>
                                    <p:cond delay="0"/>
                                  </p:stCondLst>
                                  <p:childTnLst>
                                    <p:anim calcmode="lin" valueType="num">
                                      <p:cBhvr additive="base">
                                        <p:cTn id="16" dur="1000"/>
                                        <p:tgtEl>
                                          <p:spTgt spid="4"/>
                                        </p:tgtEl>
                                        <p:attrNameLst>
                                          <p:attrName>ppt_x</p:attrName>
                                        </p:attrNameLst>
                                      </p:cBhvr>
                                      <p:tavLst>
                                        <p:tav tm="0">
                                          <p:val>
                                            <p:strVal val="ppt_x"/>
                                          </p:val>
                                        </p:tav>
                                        <p:tav tm="100000">
                                          <p:val>
                                            <p:strVal val="ppt_x"/>
                                          </p:val>
                                        </p:tav>
                                      </p:tavLst>
                                    </p:anim>
                                    <p:anim calcmode="lin" valueType="num">
                                      <p:cBhvr additive="base">
                                        <p:cTn id="17" dur="1000"/>
                                        <p:tgtEl>
                                          <p:spTgt spid="4"/>
                                        </p:tgtEl>
                                        <p:attrNameLst>
                                          <p:attrName>ppt_y</p:attrName>
                                        </p:attrNameLst>
                                      </p:cBhvr>
                                      <p:tavLst>
                                        <p:tav tm="0">
                                          <p:val>
                                            <p:strVal val="ppt_y"/>
                                          </p:val>
                                        </p:tav>
                                        <p:tav tm="100000">
                                          <p:val>
                                            <p:strVal val="0-ppt_h/2"/>
                                          </p:val>
                                        </p:tav>
                                      </p:tavLst>
                                    </p:anim>
                                    <p:set>
                                      <p:cBhvr>
                                        <p:cTn id="18" dur="1" fill="hold">
                                          <p:stCondLst>
                                            <p:cond delay="999"/>
                                          </p:stCondLst>
                                        </p:cTn>
                                        <p:tgtEl>
                                          <p:spTgt spid="4"/>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grpId="1" nodeType="clickEffect">
                                  <p:stCondLst>
                                    <p:cond delay="0"/>
                                  </p:stCondLst>
                                  <p:childTnLst>
                                    <p:set>
                                      <p:cBhvr>
                                        <p:cTn id="36" dur="1" fill="hold">
                                          <p:stCondLst>
                                            <p:cond delay="0"/>
                                          </p:stCondLst>
                                        </p:cTn>
                                        <p:tgtEl>
                                          <p:spTgt spid="7"/>
                                        </p:tgtEl>
                                        <p:attrNameLst>
                                          <p:attrName>style.visibility</p:attrName>
                                        </p:attrNameLst>
                                      </p:cBhvr>
                                      <p:to>
                                        <p:strVal val="hidden"/>
                                      </p:to>
                                    </p:set>
                                  </p:childTnLst>
                                </p:cTn>
                              </p:par>
                              <p:par>
                                <p:cTn id="37" presetID="1" presetClass="exit" presetSubtype="0" fill="hold" grpId="1" nodeType="withEffect">
                                  <p:stCondLst>
                                    <p:cond delay="0"/>
                                  </p:stCondLst>
                                  <p:childTnLst>
                                    <p:set>
                                      <p:cBhvr>
                                        <p:cTn id="38" dur="1" fill="hold">
                                          <p:stCondLst>
                                            <p:cond delay="0"/>
                                          </p:stCondLst>
                                        </p:cTn>
                                        <p:tgtEl>
                                          <p:spTgt spid="10"/>
                                        </p:tgtEl>
                                        <p:attrNameLst>
                                          <p:attrName>style.visibility</p:attrName>
                                        </p:attrNameLst>
                                      </p:cBhvr>
                                      <p:to>
                                        <p:strVal val="hidden"/>
                                      </p:to>
                                    </p:set>
                                  </p:childTnLst>
                                </p:cTn>
                              </p:par>
                              <p:par>
                                <p:cTn id="39" presetID="1" presetClass="exit" presetSubtype="0" fill="hold" grpId="1" nodeType="withEffect">
                                  <p:stCondLst>
                                    <p:cond delay="0"/>
                                  </p:stCondLst>
                                  <p:childTnLst>
                                    <p:set>
                                      <p:cBhvr>
                                        <p:cTn id="40" dur="1" fill="hold">
                                          <p:stCondLst>
                                            <p:cond delay="0"/>
                                          </p:stCondLst>
                                        </p:cTn>
                                        <p:tgtEl>
                                          <p:spTgt spid="9"/>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grpId="1" nodeType="clickEffect">
                                  <p:stCondLst>
                                    <p:cond delay="0"/>
                                  </p:stCondLst>
                                  <p:childTnLst>
                                    <p:set>
                                      <p:cBhvr>
                                        <p:cTn id="50" dur="1" fill="hold">
                                          <p:stCondLst>
                                            <p:cond delay="0"/>
                                          </p:stCondLst>
                                        </p:cTn>
                                        <p:tgtEl>
                                          <p:spTgt spid="11"/>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3"/>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4"/>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xit" presetSubtype="0" fill="hold" grpId="1" nodeType="clickEffect">
                                  <p:stCondLst>
                                    <p:cond delay="0"/>
                                  </p:stCondLst>
                                  <p:childTnLst>
                                    <p:set>
                                      <p:cBhvr>
                                        <p:cTn id="60" dur="1" fill="hold">
                                          <p:stCondLst>
                                            <p:cond delay="0"/>
                                          </p:stCondLst>
                                        </p:cTn>
                                        <p:tgtEl>
                                          <p:spTgt spid="13"/>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15"/>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6"/>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xit" presetSubtype="0" fill="hold" grpId="1" nodeType="clickEffect">
                                  <p:stCondLst>
                                    <p:cond delay="0"/>
                                  </p:stCondLst>
                                  <p:childTnLst>
                                    <p:set>
                                      <p:cBhvr>
                                        <p:cTn id="70" dur="1" fill="hold">
                                          <p:stCondLst>
                                            <p:cond delay="0"/>
                                          </p:stCondLst>
                                        </p:cTn>
                                        <p:tgtEl>
                                          <p:spTgt spid="15"/>
                                        </p:tgtEl>
                                        <p:attrNameLst>
                                          <p:attrName>style.visibility</p:attrName>
                                        </p:attrNameLst>
                                      </p:cBhvr>
                                      <p:to>
                                        <p:strVal val="hidden"/>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17"/>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18"/>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xit" presetSubtype="0" fill="hold" grpId="1" nodeType="clickEffect">
                                  <p:stCondLst>
                                    <p:cond delay="0"/>
                                  </p:stCondLst>
                                  <p:childTnLst>
                                    <p:set>
                                      <p:cBhvr>
                                        <p:cTn id="80" dur="1" fill="hold">
                                          <p:stCondLst>
                                            <p:cond delay="0"/>
                                          </p:stCondLst>
                                        </p:cTn>
                                        <p:tgtEl>
                                          <p:spTgt spid="17"/>
                                        </p:tgtEl>
                                        <p:attrNameLst>
                                          <p:attrName>style.visibility</p:attrName>
                                        </p:attrNameLst>
                                      </p:cBhvr>
                                      <p:to>
                                        <p:strVal val="hidden"/>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19"/>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grpId="0" nodeType="clickEffect">
                                  <p:stCondLst>
                                    <p:cond delay="0"/>
                                  </p:stCondLst>
                                  <p:childTnLst>
                                    <p:set>
                                      <p:cBhvr>
                                        <p:cTn id="88" dur="1" fill="hold">
                                          <p:stCondLst>
                                            <p:cond delay="0"/>
                                          </p:stCondLst>
                                        </p:cTn>
                                        <p:tgtEl>
                                          <p:spTgt spid="20"/>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21"/>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22"/>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23"/>
                                        </p:tgtEl>
                                        <p:attrNameLst>
                                          <p:attrName>style.visibility</p:attrName>
                                        </p:attrNameLst>
                                      </p:cBhvr>
                                      <p:to>
                                        <p:strVal val="visible"/>
                                      </p:to>
                                    </p:set>
                                  </p:childTnLst>
                                </p:cTn>
                              </p:par>
                            </p:childTnLst>
                          </p:cTn>
                        </p:par>
                      </p:childTnLst>
                    </p:cTn>
                  </p:par>
                  <p:par>
                    <p:cTn id="97" fill="hold">
                      <p:stCondLst>
                        <p:cond delay="indefinite"/>
                      </p:stCondLst>
                      <p:childTnLst>
                        <p:par>
                          <p:cTn id="98" fill="hold">
                            <p:stCondLst>
                              <p:cond delay="0"/>
                            </p:stCondLst>
                            <p:childTnLst>
                              <p:par>
                                <p:cTn id="99" presetID="1" presetClass="entr" presetSubtype="0" fill="hold" grpId="0" nodeType="clickEffect">
                                  <p:stCondLst>
                                    <p:cond delay="0"/>
                                  </p:stCondLst>
                                  <p:childTnLst>
                                    <p:set>
                                      <p:cBhvr>
                                        <p:cTn id="100" dur="1" fill="hold">
                                          <p:stCondLst>
                                            <p:cond delay="0"/>
                                          </p:stCondLst>
                                        </p:cTn>
                                        <p:tgtEl>
                                          <p:spTgt spid="24"/>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25"/>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grpId="0" nodeType="clickEffect">
                                  <p:stCondLst>
                                    <p:cond delay="0"/>
                                  </p:stCondLst>
                                  <p:childTnLst>
                                    <p:set>
                                      <p:cBhvr>
                                        <p:cTn id="106" dur="1" fill="hold">
                                          <p:stCondLst>
                                            <p:cond delay="0"/>
                                          </p:stCondLst>
                                        </p:cTn>
                                        <p:tgtEl>
                                          <p:spTgt spid="26"/>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7" grpId="0" animBg="1"/>
      <p:bldP spid="7" grpId="1" animBg="1"/>
      <p:bldP spid="10" grpId="0"/>
      <p:bldP spid="10" grpId="1"/>
      <p:bldP spid="9" grpId="0"/>
      <p:bldP spid="9" grpId="1"/>
      <p:bldP spid="6" grpId="0" animBg="1"/>
      <p:bldP spid="11" grpId="0" animBg="1"/>
      <p:bldP spid="11" grpId="1" animBg="1"/>
      <p:bldP spid="12" grpId="0" animBg="1"/>
      <p:bldP spid="13" grpId="0" animBg="1"/>
      <p:bldP spid="13" grpId="1" animBg="1"/>
      <p:bldP spid="14" grpId="0" animBg="1"/>
      <p:bldP spid="15" grpId="0" animBg="1"/>
      <p:bldP spid="15" grpId="1" animBg="1"/>
      <p:bldP spid="16" grpId="0" animBg="1"/>
      <p:bldP spid="17" grpId="0" animBg="1"/>
      <p:bldP spid="17" grpId="1" animBg="1"/>
      <p:bldP spid="18" grpId="0" animBg="1"/>
      <p:bldP spid="19" grpId="0" animBg="1"/>
      <p:bldP spid="20" grpId="0"/>
      <p:bldP spid="21" grpId="0" animBg="1"/>
      <p:bldP spid="22" grpId="0"/>
      <p:bldP spid="23" grpId="0" animBg="1"/>
      <p:bldP spid="24" grpId="0"/>
      <p:bldP spid="25" grpId="0" animBg="1"/>
      <p:bldP spid="26" grpId="0"/>
      <p:bldP spid="27"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he same bedroom from before.  No changes have been made.">
            <a:extLst>
              <a:ext uri="{FF2B5EF4-FFF2-40B4-BE49-F238E27FC236}">
                <a16:creationId xmlns:a16="http://schemas.microsoft.com/office/drawing/2014/main" id="{C3C80516-300B-4E07-9FFC-8A2AA3560D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FF542ACD-C741-4526-873E-754DE937790B}"/>
              </a:ext>
            </a:extLst>
          </p:cNvPr>
          <p:cNvSpPr txBox="1"/>
          <p:nvPr/>
        </p:nvSpPr>
        <p:spPr>
          <a:xfrm>
            <a:off x="0" y="4919008"/>
            <a:ext cx="12192000" cy="1938992"/>
          </a:xfrm>
          <a:prstGeom prst="rect">
            <a:avLst/>
          </a:prstGeom>
          <a:solidFill>
            <a:schemeClr val="bg1"/>
          </a:solidFill>
        </p:spPr>
        <p:txBody>
          <a:bodyPr wrap="square" rtlCol="0">
            <a:spAutoFit/>
          </a:bodyPr>
          <a:lstStyle/>
          <a:p>
            <a:pPr algn="ctr"/>
            <a:endParaRPr lang="en-US" sz="6000" dirty="0">
              <a:solidFill>
                <a:schemeClr val="bg1"/>
              </a:solidFill>
            </a:endParaRPr>
          </a:p>
          <a:p>
            <a:pPr algn="ctr"/>
            <a:endParaRPr lang="en-US" sz="6000" dirty="0">
              <a:solidFill>
                <a:schemeClr val="bg1"/>
              </a:solidFill>
            </a:endParaRPr>
          </a:p>
        </p:txBody>
      </p:sp>
      <p:sp>
        <p:nvSpPr>
          <p:cNvPr id="5" name="TextBox 4">
            <a:extLst>
              <a:ext uri="{FF2B5EF4-FFF2-40B4-BE49-F238E27FC236}">
                <a16:creationId xmlns:a16="http://schemas.microsoft.com/office/drawing/2014/main" id="{369F16E5-4FB5-429F-96FB-4B6E77C9DFD1}"/>
              </a:ext>
            </a:extLst>
          </p:cNvPr>
          <p:cNvSpPr txBox="1"/>
          <p:nvPr/>
        </p:nvSpPr>
        <p:spPr>
          <a:xfrm>
            <a:off x="134256" y="4919012"/>
            <a:ext cx="5283200" cy="1015663"/>
          </a:xfrm>
          <a:prstGeom prst="rect">
            <a:avLst/>
          </a:prstGeom>
          <a:noFill/>
        </p:spPr>
        <p:txBody>
          <a:bodyPr wrap="square" rtlCol="0">
            <a:spAutoFit/>
          </a:bodyPr>
          <a:lstStyle/>
          <a:p>
            <a:pPr algn="ctr"/>
            <a:r>
              <a:rPr lang="en-US" sz="6000" dirty="0"/>
              <a:t>So, you can see</a:t>
            </a:r>
          </a:p>
        </p:txBody>
      </p:sp>
      <p:sp>
        <p:nvSpPr>
          <p:cNvPr id="7" name="TextBox 6">
            <a:extLst>
              <a:ext uri="{FF2B5EF4-FFF2-40B4-BE49-F238E27FC236}">
                <a16:creationId xmlns:a16="http://schemas.microsoft.com/office/drawing/2014/main" id="{CBB244AC-5F18-4E9A-9DE8-9E77E88A5408}"/>
              </a:ext>
            </a:extLst>
          </p:cNvPr>
          <p:cNvSpPr txBox="1"/>
          <p:nvPr/>
        </p:nvSpPr>
        <p:spPr>
          <a:xfrm>
            <a:off x="5201557" y="4919008"/>
            <a:ext cx="1701800" cy="1015663"/>
          </a:xfrm>
          <a:prstGeom prst="rect">
            <a:avLst/>
          </a:prstGeom>
          <a:noFill/>
        </p:spPr>
        <p:txBody>
          <a:bodyPr wrap="square" rtlCol="0">
            <a:spAutoFit/>
          </a:bodyPr>
          <a:lstStyle/>
          <a:p>
            <a:pPr algn="ctr"/>
            <a:r>
              <a:rPr lang="en-US" sz="6000" dirty="0"/>
              <a:t>that</a:t>
            </a:r>
          </a:p>
        </p:txBody>
      </p:sp>
      <p:sp>
        <p:nvSpPr>
          <p:cNvPr id="8" name="TextBox 7">
            <a:extLst>
              <a:ext uri="{FF2B5EF4-FFF2-40B4-BE49-F238E27FC236}">
                <a16:creationId xmlns:a16="http://schemas.microsoft.com/office/drawing/2014/main" id="{6EB8F4F4-EB82-4FE4-848F-B15053B23D19}"/>
              </a:ext>
            </a:extLst>
          </p:cNvPr>
          <p:cNvSpPr txBox="1"/>
          <p:nvPr/>
        </p:nvSpPr>
        <p:spPr>
          <a:xfrm>
            <a:off x="6507843" y="4919008"/>
            <a:ext cx="2171700" cy="1015663"/>
          </a:xfrm>
          <a:prstGeom prst="rect">
            <a:avLst/>
          </a:prstGeom>
          <a:noFill/>
        </p:spPr>
        <p:txBody>
          <a:bodyPr wrap="square" rtlCol="0">
            <a:spAutoFit/>
          </a:bodyPr>
          <a:lstStyle/>
          <a:p>
            <a:pPr algn="ctr"/>
            <a:r>
              <a:rPr lang="en-US" sz="6000" dirty="0"/>
              <a:t>little</a:t>
            </a:r>
          </a:p>
        </p:txBody>
      </p:sp>
      <p:sp>
        <p:nvSpPr>
          <p:cNvPr id="9" name="TextBox 8">
            <a:extLst>
              <a:ext uri="{FF2B5EF4-FFF2-40B4-BE49-F238E27FC236}">
                <a16:creationId xmlns:a16="http://schemas.microsoft.com/office/drawing/2014/main" id="{EF79D0F2-8B35-4FAE-95D2-84BE4E59799B}"/>
              </a:ext>
            </a:extLst>
          </p:cNvPr>
          <p:cNvSpPr txBox="1"/>
          <p:nvPr/>
        </p:nvSpPr>
        <p:spPr>
          <a:xfrm>
            <a:off x="8162473" y="4919008"/>
            <a:ext cx="1892300" cy="1015663"/>
          </a:xfrm>
          <a:prstGeom prst="rect">
            <a:avLst/>
          </a:prstGeom>
          <a:noFill/>
        </p:spPr>
        <p:txBody>
          <a:bodyPr wrap="square" rtlCol="0">
            <a:spAutoFit/>
          </a:bodyPr>
          <a:lstStyle/>
          <a:p>
            <a:pPr algn="ctr"/>
            <a:r>
              <a:rPr lang="en-US" sz="6000" dirty="0">
                <a:solidFill>
                  <a:srgbClr val="FF0000"/>
                </a:solidFill>
              </a:rPr>
              <a:t>doll</a:t>
            </a:r>
          </a:p>
        </p:txBody>
      </p:sp>
      <p:sp>
        <p:nvSpPr>
          <p:cNvPr id="10" name="Oval 9">
            <a:extLst>
              <a:ext uri="{FF2B5EF4-FFF2-40B4-BE49-F238E27FC236}">
                <a16:creationId xmlns:a16="http://schemas.microsoft.com/office/drawing/2014/main" id="{8B2E283E-9287-432B-8572-423B1E7CAE33}"/>
              </a:ext>
              <a:ext uri="{C183D7F6-B498-43B3-948B-1728B52AA6E4}">
                <adec:decorative xmlns:adec="http://schemas.microsoft.com/office/drawing/2017/decorative" val="1"/>
              </a:ext>
            </a:extLst>
          </p:cNvPr>
          <p:cNvSpPr/>
          <p:nvPr/>
        </p:nvSpPr>
        <p:spPr>
          <a:xfrm>
            <a:off x="4051300" y="3632200"/>
            <a:ext cx="457200" cy="350779"/>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29A086C6-2935-495F-87FB-7B360CD4D4AF}"/>
              </a:ext>
            </a:extLst>
          </p:cNvPr>
          <p:cNvSpPr txBox="1"/>
          <p:nvPr/>
        </p:nvSpPr>
        <p:spPr>
          <a:xfrm>
            <a:off x="9619340" y="4919008"/>
            <a:ext cx="2476500" cy="1015663"/>
          </a:xfrm>
          <a:prstGeom prst="rect">
            <a:avLst/>
          </a:prstGeom>
          <a:noFill/>
        </p:spPr>
        <p:txBody>
          <a:bodyPr wrap="square" rtlCol="0">
            <a:spAutoFit/>
          </a:bodyPr>
          <a:lstStyle/>
          <a:p>
            <a:pPr algn="ctr"/>
            <a:r>
              <a:rPr lang="en-US" sz="6000" dirty="0"/>
              <a:t>is just</a:t>
            </a:r>
          </a:p>
        </p:txBody>
      </p:sp>
      <p:sp>
        <p:nvSpPr>
          <p:cNvPr id="12" name="TextBox 11">
            <a:extLst>
              <a:ext uri="{FF2B5EF4-FFF2-40B4-BE49-F238E27FC236}">
                <a16:creationId xmlns:a16="http://schemas.microsoft.com/office/drawing/2014/main" id="{4DCF21D2-F7B0-44A9-966E-DA23CD061637}"/>
              </a:ext>
            </a:extLst>
          </p:cNvPr>
          <p:cNvSpPr txBox="1"/>
          <p:nvPr/>
        </p:nvSpPr>
        <p:spPr>
          <a:xfrm>
            <a:off x="2676071" y="5833407"/>
            <a:ext cx="5283200" cy="1015663"/>
          </a:xfrm>
          <a:prstGeom prst="rect">
            <a:avLst/>
          </a:prstGeom>
          <a:noFill/>
        </p:spPr>
        <p:txBody>
          <a:bodyPr wrap="square" rtlCol="0">
            <a:spAutoFit/>
          </a:bodyPr>
          <a:lstStyle/>
          <a:p>
            <a:pPr algn="ctr"/>
            <a:r>
              <a:rPr lang="en-US" sz="6000" dirty="0"/>
              <a:t>a small </a:t>
            </a:r>
            <a:r>
              <a:rPr lang="en-US" sz="6000" b="1" i="1" dirty="0"/>
              <a:t>piece</a:t>
            </a:r>
            <a:r>
              <a:rPr lang="en-US" sz="6000" dirty="0"/>
              <a:t> of</a:t>
            </a:r>
          </a:p>
        </p:txBody>
      </p:sp>
      <p:sp>
        <p:nvSpPr>
          <p:cNvPr id="13" name="TextBox 12">
            <a:extLst>
              <a:ext uri="{FF2B5EF4-FFF2-40B4-BE49-F238E27FC236}">
                <a16:creationId xmlns:a16="http://schemas.microsoft.com/office/drawing/2014/main" id="{5F627510-5E67-4E15-910D-F55966A3E7A1}"/>
              </a:ext>
            </a:extLst>
          </p:cNvPr>
          <p:cNvSpPr txBox="1"/>
          <p:nvPr/>
        </p:nvSpPr>
        <p:spPr>
          <a:xfrm>
            <a:off x="7567384" y="5820708"/>
            <a:ext cx="2006600" cy="1015663"/>
          </a:xfrm>
          <a:prstGeom prst="rect">
            <a:avLst/>
          </a:prstGeom>
          <a:noFill/>
        </p:spPr>
        <p:txBody>
          <a:bodyPr wrap="square" rtlCol="0">
            <a:spAutoFit/>
          </a:bodyPr>
          <a:lstStyle/>
          <a:p>
            <a:pPr algn="ctr"/>
            <a:r>
              <a:rPr lang="en-US" sz="6000" dirty="0">
                <a:solidFill>
                  <a:srgbClr val="00B0F0"/>
                </a:solidFill>
              </a:rPr>
              <a:t>me</a:t>
            </a:r>
            <a:r>
              <a:rPr lang="en-US" sz="6000" dirty="0"/>
              <a:t>.</a:t>
            </a:r>
          </a:p>
        </p:txBody>
      </p:sp>
      <p:sp>
        <p:nvSpPr>
          <p:cNvPr id="14" name="Rectangle 13">
            <a:extLst>
              <a:ext uri="{FF2B5EF4-FFF2-40B4-BE49-F238E27FC236}">
                <a16:creationId xmlns:a16="http://schemas.microsoft.com/office/drawing/2014/main" id="{F53AA301-FA3E-4ADF-8CD2-B6D563DB6B61}"/>
              </a:ext>
              <a:ext uri="{C183D7F6-B498-43B3-948B-1728B52AA6E4}">
                <adec:decorative xmlns:adec="http://schemas.microsoft.com/office/drawing/2017/decorative" val="1"/>
              </a:ext>
            </a:extLst>
          </p:cNvPr>
          <p:cNvSpPr/>
          <p:nvPr/>
        </p:nvSpPr>
        <p:spPr>
          <a:xfrm>
            <a:off x="0" y="0"/>
            <a:ext cx="12192000" cy="6858000"/>
          </a:xfrm>
          <a:prstGeom prst="rect">
            <a:avLst/>
          </a:prstGeom>
          <a:noFill/>
          <a:ln w="3175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84342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7" grpId="0"/>
      <p:bldP spid="8" grpId="0"/>
      <p:bldP spid="9" grpId="0"/>
      <p:bldP spid="10" grpId="0" animBg="1"/>
      <p:bldP spid="11" grpId="0"/>
      <p:bldP spid="12" grpId="0"/>
      <p:bldP spid="13" grpId="0"/>
      <p:bldP spid="14"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B2BD4E3-8D9F-4850-9890-2288FABD1949}"/>
              </a:ext>
            </a:extLst>
          </p:cNvPr>
          <p:cNvSpPr txBox="1"/>
          <p:nvPr/>
        </p:nvSpPr>
        <p:spPr>
          <a:xfrm>
            <a:off x="374650" y="2921168"/>
            <a:ext cx="11442700" cy="1015663"/>
          </a:xfrm>
          <a:prstGeom prst="rect">
            <a:avLst/>
          </a:prstGeom>
          <a:noFill/>
        </p:spPr>
        <p:txBody>
          <a:bodyPr wrap="square" rtlCol="0">
            <a:spAutoFit/>
          </a:bodyPr>
          <a:lstStyle/>
          <a:p>
            <a:pPr algn="ctr"/>
            <a:r>
              <a:rPr lang="en-US" sz="6000" dirty="0"/>
              <a:t>I opened my box for me.</a:t>
            </a:r>
          </a:p>
        </p:txBody>
      </p:sp>
    </p:spTree>
    <p:extLst>
      <p:ext uri="{BB962C8B-B14F-4D97-AF65-F5344CB8AC3E}">
        <p14:creationId xmlns:p14="http://schemas.microsoft.com/office/powerpoint/2010/main" val="1475145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B2BD4E3-8D9F-4850-9890-2288FABD1949}"/>
              </a:ext>
            </a:extLst>
          </p:cNvPr>
          <p:cNvSpPr txBox="1"/>
          <p:nvPr/>
        </p:nvSpPr>
        <p:spPr>
          <a:xfrm>
            <a:off x="374650" y="2921168"/>
            <a:ext cx="11442700" cy="1015663"/>
          </a:xfrm>
          <a:prstGeom prst="rect">
            <a:avLst/>
          </a:prstGeom>
          <a:noFill/>
        </p:spPr>
        <p:txBody>
          <a:bodyPr wrap="square" rtlCol="0">
            <a:spAutoFit/>
          </a:bodyPr>
          <a:lstStyle/>
          <a:p>
            <a:pPr algn="ctr"/>
            <a:r>
              <a:rPr lang="en-US" sz="6000" dirty="0"/>
              <a:t>Now, it’s time to open your box.</a:t>
            </a:r>
          </a:p>
        </p:txBody>
      </p:sp>
    </p:spTree>
    <p:extLst>
      <p:ext uri="{BB962C8B-B14F-4D97-AF65-F5344CB8AC3E}">
        <p14:creationId xmlns:p14="http://schemas.microsoft.com/office/powerpoint/2010/main" val="415691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500"/>
                                        <p:tgtEl>
                                          <p:spTgt spid="2"/>
                                        </p:tgtEl>
                                      </p:cBhvr>
                                    </p:animEffect>
                                    <p:set>
                                      <p:cBhvr>
                                        <p:cTn id="12"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BC065A3-03B0-4C79-B334-4C28863EB2B0}"/>
              </a:ext>
            </a:extLst>
          </p:cNvPr>
          <p:cNvSpPr txBox="1"/>
          <p:nvPr/>
        </p:nvSpPr>
        <p:spPr>
          <a:xfrm>
            <a:off x="648929" y="617759"/>
            <a:ext cx="10884310" cy="1015663"/>
          </a:xfrm>
          <a:prstGeom prst="rect">
            <a:avLst/>
          </a:prstGeom>
          <a:noFill/>
        </p:spPr>
        <p:txBody>
          <a:bodyPr wrap="square" rtlCol="0">
            <a:spAutoFit/>
          </a:bodyPr>
          <a:lstStyle/>
          <a:p>
            <a:pPr algn="ctr"/>
            <a:r>
              <a:rPr lang="en-US" sz="6000" dirty="0"/>
              <a:t>Are you a musician like Halsey?</a:t>
            </a:r>
          </a:p>
        </p:txBody>
      </p:sp>
      <p:sp>
        <p:nvSpPr>
          <p:cNvPr id="6" name="TextBox 5">
            <a:extLst>
              <a:ext uri="{FF2B5EF4-FFF2-40B4-BE49-F238E27FC236}">
                <a16:creationId xmlns:a16="http://schemas.microsoft.com/office/drawing/2014/main" id="{66C5C84B-732C-49D0-9F17-DBC2B13B23A5}"/>
              </a:ext>
            </a:extLst>
          </p:cNvPr>
          <p:cNvSpPr txBox="1"/>
          <p:nvPr/>
        </p:nvSpPr>
        <p:spPr>
          <a:xfrm>
            <a:off x="658761" y="2446564"/>
            <a:ext cx="10884310" cy="1015663"/>
          </a:xfrm>
          <a:prstGeom prst="rect">
            <a:avLst/>
          </a:prstGeom>
          <a:noFill/>
        </p:spPr>
        <p:txBody>
          <a:bodyPr wrap="square" rtlCol="0">
            <a:spAutoFit/>
          </a:bodyPr>
          <a:lstStyle/>
          <a:p>
            <a:pPr algn="ctr"/>
            <a:r>
              <a:rPr lang="en-US" sz="6000" dirty="0"/>
              <a:t>Are you a writer like me?</a:t>
            </a:r>
          </a:p>
        </p:txBody>
      </p:sp>
      <p:sp>
        <p:nvSpPr>
          <p:cNvPr id="7" name="TextBox 6">
            <a:extLst>
              <a:ext uri="{FF2B5EF4-FFF2-40B4-BE49-F238E27FC236}">
                <a16:creationId xmlns:a16="http://schemas.microsoft.com/office/drawing/2014/main" id="{0A3CBF41-C1FA-40B9-8AA7-312B4DF7ED8A}"/>
              </a:ext>
            </a:extLst>
          </p:cNvPr>
          <p:cNvSpPr txBox="1"/>
          <p:nvPr/>
        </p:nvSpPr>
        <p:spPr>
          <a:xfrm>
            <a:off x="658761" y="4275371"/>
            <a:ext cx="10884310" cy="1938992"/>
          </a:xfrm>
          <a:prstGeom prst="rect">
            <a:avLst/>
          </a:prstGeom>
          <a:noFill/>
        </p:spPr>
        <p:txBody>
          <a:bodyPr wrap="square" rtlCol="0">
            <a:spAutoFit/>
          </a:bodyPr>
          <a:lstStyle/>
          <a:p>
            <a:pPr algn="ctr"/>
            <a:r>
              <a:rPr lang="en-US" sz="6000" dirty="0"/>
              <a:t>Or are you something </a:t>
            </a:r>
            <a:r>
              <a:rPr lang="en-US" sz="6000" b="1" i="1" dirty="0"/>
              <a:t>completely</a:t>
            </a:r>
            <a:r>
              <a:rPr lang="en-US" sz="6000" dirty="0"/>
              <a:t> different?</a:t>
            </a:r>
          </a:p>
        </p:txBody>
      </p:sp>
    </p:spTree>
    <p:extLst>
      <p:ext uri="{BB962C8B-B14F-4D97-AF65-F5344CB8AC3E}">
        <p14:creationId xmlns:p14="http://schemas.microsoft.com/office/powerpoint/2010/main" val="6096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CC82579-6549-4214-AB75-DD72A2A3DFA5}"/>
              </a:ext>
            </a:extLst>
          </p:cNvPr>
          <p:cNvSpPr txBox="1"/>
          <p:nvPr/>
        </p:nvSpPr>
        <p:spPr>
          <a:xfrm>
            <a:off x="1101213" y="1074509"/>
            <a:ext cx="9989574" cy="1015663"/>
          </a:xfrm>
          <a:prstGeom prst="rect">
            <a:avLst/>
          </a:prstGeom>
          <a:noFill/>
        </p:spPr>
        <p:txBody>
          <a:bodyPr wrap="square" rtlCol="0">
            <a:spAutoFit/>
          </a:bodyPr>
          <a:lstStyle/>
          <a:p>
            <a:pPr algn="ctr"/>
            <a:r>
              <a:rPr lang="en-US" sz="6000" dirty="0"/>
              <a:t>How will you tell your story? </a:t>
            </a:r>
          </a:p>
        </p:txBody>
      </p:sp>
      <p:sp>
        <p:nvSpPr>
          <p:cNvPr id="7" name="TextBox 6">
            <a:extLst>
              <a:ext uri="{FF2B5EF4-FFF2-40B4-BE49-F238E27FC236}">
                <a16:creationId xmlns:a16="http://schemas.microsoft.com/office/drawing/2014/main" id="{29AD490D-88B8-4F5B-B69E-391952E3DF1D}"/>
              </a:ext>
            </a:extLst>
          </p:cNvPr>
          <p:cNvSpPr txBox="1"/>
          <p:nvPr/>
        </p:nvSpPr>
        <p:spPr>
          <a:xfrm>
            <a:off x="1981202" y="1993826"/>
            <a:ext cx="3996813" cy="1015663"/>
          </a:xfrm>
          <a:prstGeom prst="rect">
            <a:avLst/>
          </a:prstGeom>
          <a:noFill/>
        </p:spPr>
        <p:txBody>
          <a:bodyPr wrap="square" rtlCol="0">
            <a:spAutoFit/>
          </a:bodyPr>
          <a:lstStyle/>
          <a:p>
            <a:pPr algn="ctr"/>
            <a:r>
              <a:rPr lang="en-US" sz="6000" dirty="0"/>
              <a:t>In a song?</a:t>
            </a:r>
          </a:p>
        </p:txBody>
      </p:sp>
      <p:sp>
        <p:nvSpPr>
          <p:cNvPr id="8" name="TextBox 7">
            <a:extLst>
              <a:ext uri="{FF2B5EF4-FFF2-40B4-BE49-F238E27FC236}">
                <a16:creationId xmlns:a16="http://schemas.microsoft.com/office/drawing/2014/main" id="{C1329CC3-0F67-4D6B-9F6D-0AE3932BFC10}"/>
              </a:ext>
            </a:extLst>
          </p:cNvPr>
          <p:cNvSpPr txBox="1"/>
          <p:nvPr/>
        </p:nvSpPr>
        <p:spPr>
          <a:xfrm>
            <a:off x="5648646" y="1993826"/>
            <a:ext cx="4537587" cy="1015663"/>
          </a:xfrm>
          <a:prstGeom prst="rect">
            <a:avLst/>
          </a:prstGeom>
          <a:noFill/>
        </p:spPr>
        <p:txBody>
          <a:bodyPr wrap="square" rtlCol="0">
            <a:spAutoFit/>
          </a:bodyPr>
          <a:lstStyle/>
          <a:p>
            <a:pPr algn="ctr"/>
            <a:r>
              <a:rPr lang="en-US" sz="6000" dirty="0"/>
              <a:t>In an essay?</a:t>
            </a:r>
          </a:p>
        </p:txBody>
      </p:sp>
      <p:sp>
        <p:nvSpPr>
          <p:cNvPr id="9" name="TextBox 8">
            <a:extLst>
              <a:ext uri="{FF2B5EF4-FFF2-40B4-BE49-F238E27FC236}">
                <a16:creationId xmlns:a16="http://schemas.microsoft.com/office/drawing/2014/main" id="{0428D070-0A7A-4251-AA6E-CB05BEE82333}"/>
              </a:ext>
            </a:extLst>
          </p:cNvPr>
          <p:cNvSpPr txBox="1"/>
          <p:nvPr/>
        </p:nvSpPr>
        <p:spPr>
          <a:xfrm>
            <a:off x="1548584" y="2908227"/>
            <a:ext cx="4301613" cy="1015663"/>
          </a:xfrm>
          <a:prstGeom prst="rect">
            <a:avLst/>
          </a:prstGeom>
          <a:noFill/>
        </p:spPr>
        <p:txBody>
          <a:bodyPr wrap="square" rtlCol="0">
            <a:spAutoFit/>
          </a:bodyPr>
          <a:lstStyle/>
          <a:p>
            <a:pPr algn="ctr"/>
            <a:r>
              <a:rPr lang="en-US" sz="6000" dirty="0"/>
              <a:t>In a poem?</a:t>
            </a:r>
          </a:p>
        </p:txBody>
      </p:sp>
      <p:sp>
        <p:nvSpPr>
          <p:cNvPr id="10" name="TextBox 9">
            <a:extLst>
              <a:ext uri="{FF2B5EF4-FFF2-40B4-BE49-F238E27FC236}">
                <a16:creationId xmlns:a16="http://schemas.microsoft.com/office/drawing/2014/main" id="{9C809B9D-2D0B-4DBF-A8B2-39796A8A3998}"/>
              </a:ext>
            </a:extLst>
          </p:cNvPr>
          <p:cNvSpPr txBox="1"/>
          <p:nvPr/>
        </p:nvSpPr>
        <p:spPr>
          <a:xfrm>
            <a:off x="5589653" y="2908229"/>
            <a:ext cx="4960374" cy="1015663"/>
          </a:xfrm>
          <a:prstGeom prst="rect">
            <a:avLst/>
          </a:prstGeom>
          <a:noFill/>
        </p:spPr>
        <p:txBody>
          <a:bodyPr wrap="square" rtlCol="0">
            <a:spAutoFit/>
          </a:bodyPr>
          <a:lstStyle/>
          <a:p>
            <a:pPr algn="ctr"/>
            <a:r>
              <a:rPr lang="en-US" sz="6000" dirty="0"/>
              <a:t>In a painting?</a:t>
            </a:r>
          </a:p>
        </p:txBody>
      </p:sp>
      <p:sp>
        <p:nvSpPr>
          <p:cNvPr id="11" name="TextBox 10">
            <a:extLst>
              <a:ext uri="{FF2B5EF4-FFF2-40B4-BE49-F238E27FC236}">
                <a16:creationId xmlns:a16="http://schemas.microsoft.com/office/drawing/2014/main" id="{D24FED38-B49E-4B75-94FB-8D68E82C4635}"/>
              </a:ext>
            </a:extLst>
          </p:cNvPr>
          <p:cNvSpPr txBox="1"/>
          <p:nvPr/>
        </p:nvSpPr>
        <p:spPr>
          <a:xfrm>
            <a:off x="2010699" y="3822632"/>
            <a:ext cx="3868993" cy="1015663"/>
          </a:xfrm>
          <a:prstGeom prst="rect">
            <a:avLst/>
          </a:prstGeom>
          <a:noFill/>
        </p:spPr>
        <p:txBody>
          <a:bodyPr wrap="square" rtlCol="0">
            <a:spAutoFit/>
          </a:bodyPr>
          <a:lstStyle/>
          <a:p>
            <a:pPr algn="ctr"/>
            <a:r>
              <a:rPr lang="en-US" sz="6000" dirty="0"/>
              <a:t>In a film?</a:t>
            </a:r>
          </a:p>
        </p:txBody>
      </p:sp>
      <p:sp>
        <p:nvSpPr>
          <p:cNvPr id="12" name="TextBox 11">
            <a:extLst>
              <a:ext uri="{FF2B5EF4-FFF2-40B4-BE49-F238E27FC236}">
                <a16:creationId xmlns:a16="http://schemas.microsoft.com/office/drawing/2014/main" id="{3936A80D-42C5-486E-BB63-581ABA767E97}"/>
              </a:ext>
            </a:extLst>
          </p:cNvPr>
          <p:cNvSpPr txBox="1"/>
          <p:nvPr/>
        </p:nvSpPr>
        <p:spPr>
          <a:xfrm>
            <a:off x="5619149" y="3822632"/>
            <a:ext cx="4395033" cy="1015663"/>
          </a:xfrm>
          <a:prstGeom prst="rect">
            <a:avLst/>
          </a:prstGeom>
          <a:noFill/>
        </p:spPr>
        <p:txBody>
          <a:bodyPr wrap="square" rtlCol="0">
            <a:spAutoFit/>
          </a:bodyPr>
          <a:lstStyle/>
          <a:p>
            <a:pPr algn="ctr"/>
            <a:r>
              <a:rPr lang="en-US" sz="6000" dirty="0"/>
              <a:t>In a speech?</a:t>
            </a:r>
          </a:p>
        </p:txBody>
      </p:sp>
      <p:sp>
        <p:nvSpPr>
          <p:cNvPr id="13" name="TextBox 12">
            <a:extLst>
              <a:ext uri="{FF2B5EF4-FFF2-40B4-BE49-F238E27FC236}">
                <a16:creationId xmlns:a16="http://schemas.microsoft.com/office/drawing/2014/main" id="{FECAC7CD-D6A6-47D8-9108-EBA6FAAEC3BE}"/>
              </a:ext>
            </a:extLst>
          </p:cNvPr>
          <p:cNvSpPr txBox="1"/>
          <p:nvPr/>
        </p:nvSpPr>
        <p:spPr>
          <a:xfrm>
            <a:off x="1932038" y="4737035"/>
            <a:ext cx="4842387" cy="1015663"/>
          </a:xfrm>
          <a:prstGeom prst="rect">
            <a:avLst/>
          </a:prstGeom>
          <a:noFill/>
        </p:spPr>
        <p:txBody>
          <a:bodyPr wrap="square" rtlCol="0">
            <a:spAutoFit/>
          </a:bodyPr>
          <a:lstStyle/>
          <a:p>
            <a:pPr algn="ctr"/>
            <a:r>
              <a:rPr lang="en-US" sz="6000" dirty="0"/>
              <a:t>In a dance?</a:t>
            </a:r>
          </a:p>
        </p:txBody>
      </p:sp>
      <p:sp>
        <p:nvSpPr>
          <p:cNvPr id="14" name="TextBox 13">
            <a:extLst>
              <a:ext uri="{FF2B5EF4-FFF2-40B4-BE49-F238E27FC236}">
                <a16:creationId xmlns:a16="http://schemas.microsoft.com/office/drawing/2014/main" id="{E0FC4E1D-7B2F-4E1A-8F78-5E01CF8F7F88}"/>
              </a:ext>
            </a:extLst>
          </p:cNvPr>
          <p:cNvSpPr txBox="1"/>
          <p:nvPr/>
        </p:nvSpPr>
        <p:spPr>
          <a:xfrm>
            <a:off x="6061602" y="4737037"/>
            <a:ext cx="4104968" cy="1015663"/>
          </a:xfrm>
          <a:prstGeom prst="rect">
            <a:avLst/>
          </a:prstGeom>
          <a:noFill/>
        </p:spPr>
        <p:txBody>
          <a:bodyPr wrap="square" rtlCol="0">
            <a:spAutoFit/>
          </a:bodyPr>
          <a:lstStyle/>
          <a:p>
            <a:pPr algn="ctr"/>
            <a:r>
              <a:rPr lang="en-US" sz="6000" dirty="0"/>
              <a:t>In a play?</a:t>
            </a:r>
          </a:p>
        </p:txBody>
      </p:sp>
    </p:spTree>
    <p:extLst>
      <p:ext uri="{BB962C8B-B14F-4D97-AF65-F5344CB8AC3E}">
        <p14:creationId xmlns:p14="http://schemas.microsoft.com/office/powerpoint/2010/main" val="3032987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P spid="13" grpId="0"/>
      <p:bldP spid="14" grpId="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2D6EBA6-425F-4F64-A4EE-5104A6783329}"/>
              </a:ext>
            </a:extLst>
          </p:cNvPr>
          <p:cNvSpPr txBox="1"/>
          <p:nvPr/>
        </p:nvSpPr>
        <p:spPr>
          <a:xfrm>
            <a:off x="260555" y="1079423"/>
            <a:ext cx="11670890" cy="1015663"/>
          </a:xfrm>
          <a:prstGeom prst="rect">
            <a:avLst/>
          </a:prstGeom>
          <a:noFill/>
        </p:spPr>
        <p:txBody>
          <a:bodyPr wrap="square" rtlCol="0">
            <a:spAutoFit/>
          </a:bodyPr>
          <a:lstStyle/>
          <a:p>
            <a:pPr algn="ctr"/>
            <a:r>
              <a:rPr lang="en-US" sz="6000" dirty="0"/>
              <a:t>Who will you tell it to?</a:t>
            </a:r>
          </a:p>
        </p:txBody>
      </p:sp>
      <p:sp>
        <p:nvSpPr>
          <p:cNvPr id="4" name="TextBox 3">
            <a:extLst>
              <a:ext uri="{FF2B5EF4-FFF2-40B4-BE49-F238E27FC236}">
                <a16:creationId xmlns:a16="http://schemas.microsoft.com/office/drawing/2014/main" id="{F0B1BDC4-EF98-4CC8-8497-FEFC14673EA6}"/>
              </a:ext>
            </a:extLst>
          </p:cNvPr>
          <p:cNvSpPr txBox="1"/>
          <p:nvPr/>
        </p:nvSpPr>
        <p:spPr>
          <a:xfrm>
            <a:off x="3352809" y="1993827"/>
            <a:ext cx="5486400" cy="1015663"/>
          </a:xfrm>
          <a:prstGeom prst="rect">
            <a:avLst/>
          </a:prstGeom>
          <a:noFill/>
        </p:spPr>
        <p:txBody>
          <a:bodyPr wrap="square" rtlCol="0">
            <a:spAutoFit/>
          </a:bodyPr>
          <a:lstStyle/>
          <a:p>
            <a:pPr algn="ctr"/>
            <a:r>
              <a:rPr lang="en-US" sz="6000" dirty="0"/>
              <a:t>The world?</a:t>
            </a:r>
          </a:p>
        </p:txBody>
      </p:sp>
      <p:sp>
        <p:nvSpPr>
          <p:cNvPr id="5" name="TextBox 4">
            <a:extLst>
              <a:ext uri="{FF2B5EF4-FFF2-40B4-BE49-F238E27FC236}">
                <a16:creationId xmlns:a16="http://schemas.microsoft.com/office/drawing/2014/main" id="{F1835BD4-9CF8-40E6-8AA7-413AA35B5B53}"/>
              </a:ext>
            </a:extLst>
          </p:cNvPr>
          <p:cNvSpPr txBox="1"/>
          <p:nvPr/>
        </p:nvSpPr>
        <p:spPr>
          <a:xfrm>
            <a:off x="491613" y="2908228"/>
            <a:ext cx="5358580" cy="1015663"/>
          </a:xfrm>
          <a:prstGeom prst="rect">
            <a:avLst/>
          </a:prstGeom>
          <a:noFill/>
        </p:spPr>
        <p:txBody>
          <a:bodyPr wrap="square" rtlCol="0">
            <a:spAutoFit/>
          </a:bodyPr>
          <a:lstStyle/>
          <a:p>
            <a:pPr algn="ctr"/>
            <a:r>
              <a:rPr lang="en-US" sz="6000" dirty="0"/>
              <a:t>Your teacher? </a:t>
            </a:r>
          </a:p>
        </p:txBody>
      </p:sp>
      <p:sp>
        <p:nvSpPr>
          <p:cNvPr id="6" name="TextBox 5">
            <a:extLst>
              <a:ext uri="{FF2B5EF4-FFF2-40B4-BE49-F238E27FC236}">
                <a16:creationId xmlns:a16="http://schemas.microsoft.com/office/drawing/2014/main" id="{E16834B2-46E8-401D-8723-5D5213DDD0FD}"/>
              </a:ext>
            </a:extLst>
          </p:cNvPr>
          <p:cNvSpPr txBox="1"/>
          <p:nvPr/>
        </p:nvSpPr>
        <p:spPr>
          <a:xfrm>
            <a:off x="5535581" y="2908225"/>
            <a:ext cx="5928851" cy="1015663"/>
          </a:xfrm>
          <a:prstGeom prst="rect">
            <a:avLst/>
          </a:prstGeom>
          <a:noFill/>
        </p:spPr>
        <p:txBody>
          <a:bodyPr wrap="square" rtlCol="0">
            <a:spAutoFit/>
          </a:bodyPr>
          <a:lstStyle/>
          <a:p>
            <a:pPr algn="ctr"/>
            <a:r>
              <a:rPr lang="en-US" sz="6000" dirty="0"/>
              <a:t>Your classmates?</a:t>
            </a:r>
          </a:p>
        </p:txBody>
      </p:sp>
      <p:sp>
        <p:nvSpPr>
          <p:cNvPr id="7" name="TextBox 6">
            <a:extLst>
              <a:ext uri="{FF2B5EF4-FFF2-40B4-BE49-F238E27FC236}">
                <a16:creationId xmlns:a16="http://schemas.microsoft.com/office/drawing/2014/main" id="{419DF6C1-7705-4D2B-9AB1-59D509672414}"/>
              </a:ext>
            </a:extLst>
          </p:cNvPr>
          <p:cNvSpPr txBox="1"/>
          <p:nvPr/>
        </p:nvSpPr>
        <p:spPr>
          <a:xfrm>
            <a:off x="1209371" y="3822633"/>
            <a:ext cx="5122626" cy="1015663"/>
          </a:xfrm>
          <a:prstGeom prst="rect">
            <a:avLst/>
          </a:prstGeom>
          <a:noFill/>
        </p:spPr>
        <p:txBody>
          <a:bodyPr wrap="square" rtlCol="0">
            <a:spAutoFit/>
          </a:bodyPr>
          <a:lstStyle/>
          <a:p>
            <a:pPr algn="ctr"/>
            <a:r>
              <a:rPr lang="en-US" sz="6000" dirty="0"/>
              <a:t>Your family?</a:t>
            </a:r>
          </a:p>
        </p:txBody>
      </p:sp>
      <p:sp>
        <p:nvSpPr>
          <p:cNvPr id="8" name="TextBox 7">
            <a:extLst>
              <a:ext uri="{FF2B5EF4-FFF2-40B4-BE49-F238E27FC236}">
                <a16:creationId xmlns:a16="http://schemas.microsoft.com/office/drawing/2014/main" id="{11B7034B-026B-489C-A673-B612E2B0C2DA}"/>
              </a:ext>
            </a:extLst>
          </p:cNvPr>
          <p:cNvSpPr txBox="1"/>
          <p:nvPr/>
        </p:nvSpPr>
        <p:spPr>
          <a:xfrm>
            <a:off x="5791220" y="3822632"/>
            <a:ext cx="5122626" cy="1015663"/>
          </a:xfrm>
          <a:prstGeom prst="rect">
            <a:avLst/>
          </a:prstGeom>
          <a:noFill/>
        </p:spPr>
        <p:txBody>
          <a:bodyPr wrap="square" rtlCol="0">
            <a:spAutoFit/>
          </a:bodyPr>
          <a:lstStyle/>
          <a:p>
            <a:pPr algn="ctr"/>
            <a:r>
              <a:rPr lang="en-US" sz="6000" dirty="0"/>
              <a:t>Your friends?</a:t>
            </a:r>
          </a:p>
        </p:txBody>
      </p:sp>
      <p:sp>
        <p:nvSpPr>
          <p:cNvPr id="9" name="TextBox 8">
            <a:extLst>
              <a:ext uri="{FF2B5EF4-FFF2-40B4-BE49-F238E27FC236}">
                <a16:creationId xmlns:a16="http://schemas.microsoft.com/office/drawing/2014/main" id="{1BE696BE-8A7D-4ADA-98BA-A1B01F41A16A}"/>
              </a:ext>
            </a:extLst>
          </p:cNvPr>
          <p:cNvSpPr txBox="1"/>
          <p:nvPr/>
        </p:nvSpPr>
        <p:spPr>
          <a:xfrm>
            <a:off x="3873921" y="4737035"/>
            <a:ext cx="4434348" cy="1015663"/>
          </a:xfrm>
          <a:prstGeom prst="rect">
            <a:avLst/>
          </a:prstGeom>
          <a:noFill/>
        </p:spPr>
        <p:txBody>
          <a:bodyPr wrap="square" rtlCol="0">
            <a:spAutoFit/>
          </a:bodyPr>
          <a:lstStyle/>
          <a:p>
            <a:pPr algn="ctr"/>
            <a:r>
              <a:rPr lang="en-US" sz="6000" dirty="0"/>
              <a:t>Yourself?</a:t>
            </a:r>
          </a:p>
        </p:txBody>
      </p:sp>
    </p:spTree>
    <p:extLst>
      <p:ext uri="{BB962C8B-B14F-4D97-AF65-F5344CB8AC3E}">
        <p14:creationId xmlns:p14="http://schemas.microsoft.com/office/powerpoint/2010/main" val="334011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9" grpId="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8150585-92E0-4C2E-B671-F13B233D9F3F}"/>
              </a:ext>
            </a:extLst>
          </p:cNvPr>
          <p:cNvSpPr txBox="1"/>
          <p:nvPr/>
        </p:nvSpPr>
        <p:spPr>
          <a:xfrm>
            <a:off x="2494935" y="2921168"/>
            <a:ext cx="7202130" cy="1015663"/>
          </a:xfrm>
          <a:prstGeom prst="rect">
            <a:avLst/>
          </a:prstGeom>
          <a:noFill/>
        </p:spPr>
        <p:txBody>
          <a:bodyPr wrap="square" rtlCol="0">
            <a:spAutoFit/>
          </a:bodyPr>
          <a:lstStyle/>
          <a:p>
            <a:r>
              <a:rPr lang="en-US" sz="6000" dirty="0"/>
              <a:t>None of that matters.</a:t>
            </a:r>
          </a:p>
        </p:txBody>
      </p:sp>
    </p:spTree>
    <p:extLst>
      <p:ext uri="{BB962C8B-B14F-4D97-AF65-F5344CB8AC3E}">
        <p14:creationId xmlns:p14="http://schemas.microsoft.com/office/powerpoint/2010/main" val="2248991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6743C4D-00DC-4186-8E23-F2FB54DA1E0C}"/>
              </a:ext>
            </a:extLst>
          </p:cNvPr>
          <p:cNvSpPr txBox="1"/>
          <p:nvPr/>
        </p:nvSpPr>
        <p:spPr>
          <a:xfrm>
            <a:off x="2605548" y="2921168"/>
            <a:ext cx="6980904" cy="1015663"/>
          </a:xfrm>
          <a:prstGeom prst="rect">
            <a:avLst/>
          </a:prstGeom>
          <a:noFill/>
        </p:spPr>
        <p:txBody>
          <a:bodyPr wrap="square" rtlCol="0">
            <a:spAutoFit/>
          </a:bodyPr>
          <a:lstStyle/>
          <a:p>
            <a:r>
              <a:rPr lang="en-US" sz="6000" dirty="0"/>
              <a:t>All that matters is…</a:t>
            </a:r>
          </a:p>
        </p:txBody>
      </p:sp>
    </p:spTree>
    <p:extLst>
      <p:ext uri="{BB962C8B-B14F-4D97-AF65-F5344CB8AC3E}">
        <p14:creationId xmlns:p14="http://schemas.microsoft.com/office/powerpoint/2010/main" val="567200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1F89D57-AA4B-4EA4-9BA3-E60426FFE676}"/>
              </a:ext>
            </a:extLst>
          </p:cNvPr>
          <p:cNvSpPr txBox="1"/>
          <p:nvPr/>
        </p:nvSpPr>
        <p:spPr>
          <a:xfrm>
            <a:off x="737418" y="2464420"/>
            <a:ext cx="10707329" cy="1015663"/>
          </a:xfrm>
          <a:prstGeom prst="rect">
            <a:avLst/>
          </a:prstGeom>
          <a:noFill/>
        </p:spPr>
        <p:txBody>
          <a:bodyPr wrap="square" rtlCol="0">
            <a:spAutoFit/>
          </a:bodyPr>
          <a:lstStyle/>
          <a:p>
            <a:pPr algn="ctr"/>
            <a:r>
              <a:rPr lang="en-US" sz="6000" dirty="0"/>
              <a:t>Your willingness to accept that</a:t>
            </a:r>
          </a:p>
        </p:txBody>
      </p:sp>
      <p:sp>
        <p:nvSpPr>
          <p:cNvPr id="4" name="TextBox 3">
            <a:extLst>
              <a:ext uri="{FF2B5EF4-FFF2-40B4-BE49-F238E27FC236}">
                <a16:creationId xmlns:a16="http://schemas.microsoft.com/office/drawing/2014/main" id="{BBEDA457-EC2D-48BC-AF72-7DD991F80317}"/>
              </a:ext>
            </a:extLst>
          </p:cNvPr>
          <p:cNvSpPr txBox="1"/>
          <p:nvPr/>
        </p:nvSpPr>
        <p:spPr>
          <a:xfrm>
            <a:off x="747251" y="3378823"/>
            <a:ext cx="10707329" cy="1015663"/>
          </a:xfrm>
          <a:prstGeom prst="rect">
            <a:avLst/>
          </a:prstGeom>
          <a:noFill/>
        </p:spPr>
        <p:txBody>
          <a:bodyPr wrap="square" rtlCol="0">
            <a:spAutoFit/>
          </a:bodyPr>
          <a:lstStyle/>
          <a:p>
            <a:pPr algn="ctr"/>
            <a:r>
              <a:rPr lang="en-US" sz="6000" b="1" i="1" dirty="0"/>
              <a:t>you do have a box</a:t>
            </a:r>
            <a:r>
              <a:rPr lang="en-US" sz="6000" dirty="0"/>
              <a:t>…</a:t>
            </a:r>
          </a:p>
        </p:txBody>
      </p:sp>
    </p:spTree>
    <p:extLst>
      <p:ext uri="{BB962C8B-B14F-4D97-AF65-F5344CB8AC3E}">
        <p14:creationId xmlns:p14="http://schemas.microsoft.com/office/powerpoint/2010/main" val="2158928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EA23AF2-D0B0-4A80-8026-FAB3EA4B0515}"/>
              </a:ext>
            </a:extLst>
          </p:cNvPr>
          <p:cNvSpPr txBox="1"/>
          <p:nvPr/>
        </p:nvSpPr>
        <p:spPr>
          <a:xfrm>
            <a:off x="747250" y="2464422"/>
            <a:ext cx="10707329" cy="1015663"/>
          </a:xfrm>
          <a:prstGeom prst="rect">
            <a:avLst/>
          </a:prstGeom>
          <a:noFill/>
        </p:spPr>
        <p:txBody>
          <a:bodyPr wrap="square" rtlCol="0">
            <a:spAutoFit/>
          </a:bodyPr>
          <a:lstStyle/>
          <a:p>
            <a:pPr algn="ctr"/>
            <a:r>
              <a:rPr lang="en-US" sz="6000" dirty="0"/>
              <a:t>And you have the power to </a:t>
            </a:r>
          </a:p>
        </p:txBody>
      </p:sp>
      <p:sp>
        <p:nvSpPr>
          <p:cNvPr id="4" name="TextBox 3">
            <a:extLst>
              <a:ext uri="{FF2B5EF4-FFF2-40B4-BE49-F238E27FC236}">
                <a16:creationId xmlns:a16="http://schemas.microsoft.com/office/drawing/2014/main" id="{68C06D28-543A-4D7F-942F-307B78C65781}"/>
              </a:ext>
            </a:extLst>
          </p:cNvPr>
          <p:cNvSpPr txBox="1"/>
          <p:nvPr/>
        </p:nvSpPr>
        <p:spPr>
          <a:xfrm>
            <a:off x="737419" y="3378822"/>
            <a:ext cx="10707329" cy="1015663"/>
          </a:xfrm>
          <a:prstGeom prst="rect">
            <a:avLst/>
          </a:prstGeom>
          <a:noFill/>
        </p:spPr>
        <p:txBody>
          <a:bodyPr wrap="square" rtlCol="0">
            <a:spAutoFit/>
          </a:bodyPr>
          <a:lstStyle/>
          <a:p>
            <a:pPr algn="ctr"/>
            <a:r>
              <a:rPr lang="en-US" sz="6000" b="1" i="1" dirty="0"/>
              <a:t>rip open that box</a:t>
            </a:r>
            <a:r>
              <a:rPr lang="en-US" sz="6000" dirty="0"/>
              <a:t>…</a:t>
            </a:r>
          </a:p>
        </p:txBody>
      </p:sp>
    </p:spTree>
    <p:extLst>
      <p:ext uri="{BB962C8B-B14F-4D97-AF65-F5344CB8AC3E}">
        <p14:creationId xmlns:p14="http://schemas.microsoft.com/office/powerpoint/2010/main" val="400991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20C3996-4537-4C92-97BC-95B947F6363F}"/>
              </a:ext>
            </a:extLst>
          </p:cNvPr>
          <p:cNvSpPr txBox="1"/>
          <p:nvPr/>
        </p:nvSpPr>
        <p:spPr>
          <a:xfrm>
            <a:off x="2531810" y="2911335"/>
            <a:ext cx="2384324" cy="1015663"/>
          </a:xfrm>
          <a:prstGeom prst="rect">
            <a:avLst/>
          </a:prstGeom>
          <a:noFill/>
        </p:spPr>
        <p:txBody>
          <a:bodyPr wrap="square" rtlCol="0">
            <a:spAutoFit/>
          </a:bodyPr>
          <a:lstStyle/>
          <a:p>
            <a:pPr algn="ctr"/>
            <a:r>
              <a:rPr lang="en-US" sz="6000" dirty="0"/>
              <a:t>And</a:t>
            </a:r>
          </a:p>
        </p:txBody>
      </p:sp>
      <p:sp>
        <p:nvSpPr>
          <p:cNvPr id="4" name="TextBox 3">
            <a:extLst>
              <a:ext uri="{FF2B5EF4-FFF2-40B4-BE49-F238E27FC236}">
                <a16:creationId xmlns:a16="http://schemas.microsoft.com/office/drawing/2014/main" id="{65B2020D-9F41-49ED-BEFF-EAEC67F018BA}"/>
              </a:ext>
            </a:extLst>
          </p:cNvPr>
          <p:cNvSpPr txBox="1"/>
          <p:nvPr/>
        </p:nvSpPr>
        <p:spPr>
          <a:xfrm>
            <a:off x="4168885" y="2916252"/>
            <a:ext cx="1907459" cy="1015663"/>
          </a:xfrm>
          <a:prstGeom prst="rect">
            <a:avLst/>
          </a:prstGeom>
          <a:noFill/>
        </p:spPr>
        <p:txBody>
          <a:bodyPr wrap="square" rtlCol="0">
            <a:spAutoFit/>
          </a:bodyPr>
          <a:lstStyle/>
          <a:p>
            <a:pPr algn="ctr"/>
            <a:r>
              <a:rPr lang="en-US" sz="6000" dirty="0"/>
              <a:t>tell</a:t>
            </a:r>
          </a:p>
        </p:txBody>
      </p:sp>
      <p:sp>
        <p:nvSpPr>
          <p:cNvPr id="5" name="TextBox 4">
            <a:extLst>
              <a:ext uri="{FF2B5EF4-FFF2-40B4-BE49-F238E27FC236}">
                <a16:creationId xmlns:a16="http://schemas.microsoft.com/office/drawing/2014/main" id="{BD12107F-40A2-4621-B122-A292F0C31759}"/>
              </a:ext>
            </a:extLst>
          </p:cNvPr>
          <p:cNvSpPr txBox="1"/>
          <p:nvPr/>
        </p:nvSpPr>
        <p:spPr>
          <a:xfrm>
            <a:off x="5378262" y="2935915"/>
            <a:ext cx="2271252" cy="1015663"/>
          </a:xfrm>
          <a:prstGeom prst="rect">
            <a:avLst/>
          </a:prstGeom>
          <a:noFill/>
        </p:spPr>
        <p:txBody>
          <a:bodyPr wrap="square" rtlCol="0">
            <a:spAutoFit/>
          </a:bodyPr>
          <a:lstStyle/>
          <a:p>
            <a:pPr algn="ctr"/>
            <a:r>
              <a:rPr lang="en-US" sz="6000" b="1" i="1" dirty="0"/>
              <a:t>your</a:t>
            </a:r>
          </a:p>
        </p:txBody>
      </p:sp>
      <p:sp>
        <p:nvSpPr>
          <p:cNvPr id="6" name="TextBox 5">
            <a:extLst>
              <a:ext uri="{FF2B5EF4-FFF2-40B4-BE49-F238E27FC236}">
                <a16:creationId xmlns:a16="http://schemas.microsoft.com/office/drawing/2014/main" id="{307FD21F-A7D6-4E37-AB0A-444ADAB1E4B6}"/>
              </a:ext>
            </a:extLst>
          </p:cNvPr>
          <p:cNvSpPr txBox="1"/>
          <p:nvPr/>
        </p:nvSpPr>
        <p:spPr>
          <a:xfrm>
            <a:off x="6961259" y="2935915"/>
            <a:ext cx="2576052" cy="1015663"/>
          </a:xfrm>
          <a:prstGeom prst="rect">
            <a:avLst/>
          </a:prstGeom>
          <a:noFill/>
        </p:spPr>
        <p:txBody>
          <a:bodyPr wrap="square" rtlCol="0">
            <a:spAutoFit/>
          </a:bodyPr>
          <a:lstStyle/>
          <a:p>
            <a:pPr algn="ctr"/>
            <a:r>
              <a:rPr lang="en-US" sz="6000" b="1" i="1" dirty="0"/>
              <a:t>story</a:t>
            </a:r>
            <a:r>
              <a:rPr lang="en-US" sz="6000" dirty="0"/>
              <a:t>.</a:t>
            </a:r>
          </a:p>
        </p:txBody>
      </p:sp>
    </p:spTree>
    <p:extLst>
      <p:ext uri="{BB962C8B-B14F-4D97-AF65-F5344CB8AC3E}">
        <p14:creationId xmlns:p14="http://schemas.microsoft.com/office/powerpoint/2010/main" val="1504633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3"/>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1" nodeType="clickEffect">
                                  <p:stCondLst>
                                    <p:cond delay="0"/>
                                  </p:stCondLst>
                                  <p:childTnLst>
                                    <p:set>
                                      <p:cBhvr>
                                        <p:cTn id="26" dur="1" fill="hold">
                                          <p:stCondLst>
                                            <p:cond delay="0"/>
                                          </p:stCondLst>
                                        </p:cTn>
                                        <p:tgtEl>
                                          <p:spTgt spid="4"/>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grpId="1" nodeType="clickEffect">
                                  <p:stCondLst>
                                    <p:cond delay="0"/>
                                  </p:stCondLst>
                                  <p:childTnLst>
                                    <p:animEffect transition="out" filter="fade">
                                      <p:cBhvr>
                                        <p:cTn id="30" dur="500"/>
                                        <p:tgtEl>
                                          <p:spTgt spid="5"/>
                                        </p:tgtEl>
                                      </p:cBhvr>
                                    </p:animEffect>
                                    <p:set>
                                      <p:cBhvr>
                                        <p:cTn id="31" dur="1" fill="hold">
                                          <p:stCondLst>
                                            <p:cond delay="499"/>
                                          </p:stCondLst>
                                        </p:cTn>
                                        <p:tgtEl>
                                          <p:spTgt spid="5"/>
                                        </p:tgtEl>
                                        <p:attrNameLst>
                                          <p:attrName>style.visibility</p:attrName>
                                        </p:attrNameLst>
                                      </p:cBhvr>
                                      <p:to>
                                        <p:strVal val="hidden"/>
                                      </p:to>
                                    </p:set>
                                  </p:childTnLst>
                                </p:cTn>
                              </p:par>
                              <p:par>
                                <p:cTn id="32" presetID="10" presetClass="exit" presetSubtype="0" fill="hold" grpId="1" nodeType="withEffect">
                                  <p:stCondLst>
                                    <p:cond delay="0"/>
                                  </p:stCondLst>
                                  <p:childTnLst>
                                    <p:animEffect transition="out" filter="fade">
                                      <p:cBhvr>
                                        <p:cTn id="33" dur="500"/>
                                        <p:tgtEl>
                                          <p:spTgt spid="6"/>
                                        </p:tgtEl>
                                      </p:cBhvr>
                                    </p:animEffect>
                                    <p:set>
                                      <p:cBhvr>
                                        <p:cTn id="34"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4" grpId="0"/>
      <p:bldP spid="4" grpId="1"/>
      <p:bldP spid="5" grpId="0"/>
      <p:bldP spid="5" grpId="1"/>
      <p:bldP spid="6" grpId="0"/>
      <p:bldP spid="6" grpId="1"/>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D35C861-C287-488F-B0A7-4A4461D6CA0F}"/>
              </a:ext>
            </a:extLst>
          </p:cNvPr>
          <p:cNvSpPr txBox="1"/>
          <p:nvPr/>
        </p:nvSpPr>
        <p:spPr>
          <a:xfrm>
            <a:off x="2622550" y="366621"/>
            <a:ext cx="6946900" cy="1015663"/>
          </a:xfrm>
          <a:prstGeom prst="rect">
            <a:avLst/>
          </a:prstGeom>
          <a:noFill/>
        </p:spPr>
        <p:txBody>
          <a:bodyPr wrap="square" rtlCol="0">
            <a:spAutoFit/>
          </a:bodyPr>
          <a:lstStyle/>
          <a:p>
            <a:pPr algn="ctr"/>
            <a:r>
              <a:rPr lang="en-US" sz="6000" b="1" dirty="0"/>
              <a:t>Open the Box</a:t>
            </a:r>
          </a:p>
        </p:txBody>
      </p:sp>
      <p:sp>
        <p:nvSpPr>
          <p:cNvPr id="3" name="TextBox 2">
            <a:extLst>
              <a:ext uri="{FF2B5EF4-FFF2-40B4-BE49-F238E27FC236}">
                <a16:creationId xmlns:a16="http://schemas.microsoft.com/office/drawing/2014/main" id="{57F60763-0839-4E2E-A862-7F953B5636F7}"/>
              </a:ext>
            </a:extLst>
          </p:cNvPr>
          <p:cNvSpPr txBox="1"/>
          <p:nvPr/>
        </p:nvSpPr>
        <p:spPr>
          <a:xfrm>
            <a:off x="1879165" y="1467341"/>
            <a:ext cx="8433669" cy="769441"/>
          </a:xfrm>
          <a:prstGeom prst="rect">
            <a:avLst/>
          </a:prstGeom>
          <a:noFill/>
        </p:spPr>
        <p:txBody>
          <a:bodyPr wrap="square" rtlCol="0">
            <a:spAutoFit/>
          </a:bodyPr>
          <a:lstStyle/>
          <a:p>
            <a:pPr algn="ctr"/>
            <a:r>
              <a:rPr lang="en-US" sz="4400" b="1" dirty="0"/>
              <a:t>A Visual Op-Ed by Nikki Gordon</a:t>
            </a:r>
          </a:p>
        </p:txBody>
      </p:sp>
      <p:sp>
        <p:nvSpPr>
          <p:cNvPr id="5" name="TextBox 4">
            <a:extLst>
              <a:ext uri="{FF2B5EF4-FFF2-40B4-BE49-F238E27FC236}">
                <a16:creationId xmlns:a16="http://schemas.microsoft.com/office/drawing/2014/main" id="{27574583-1934-4BFA-9D4D-824B6FAF329F}"/>
              </a:ext>
            </a:extLst>
          </p:cNvPr>
          <p:cNvSpPr txBox="1"/>
          <p:nvPr/>
        </p:nvSpPr>
        <p:spPr>
          <a:xfrm>
            <a:off x="0" y="3105837"/>
            <a:ext cx="5784784" cy="3046988"/>
          </a:xfrm>
          <a:prstGeom prst="rect">
            <a:avLst/>
          </a:prstGeom>
          <a:noFill/>
        </p:spPr>
        <p:txBody>
          <a:bodyPr wrap="square" rtlCol="0">
            <a:spAutoFit/>
          </a:bodyPr>
          <a:lstStyle/>
          <a:p>
            <a:pPr algn="ctr"/>
            <a:r>
              <a:rPr lang="en-US" sz="3200" b="1" i="1" dirty="0"/>
              <a:t>Photos</a:t>
            </a:r>
            <a:r>
              <a:rPr lang="en-US" sz="2400" b="1" i="1" dirty="0"/>
              <a:t> </a:t>
            </a:r>
            <a:r>
              <a:rPr lang="en-US" sz="3200" b="1" i="1" dirty="0"/>
              <a:t>Used</a:t>
            </a:r>
            <a:endParaRPr lang="en-US" sz="2400" b="1" i="1" dirty="0"/>
          </a:p>
          <a:p>
            <a:pPr algn="ctr"/>
            <a:endParaRPr lang="en-US" sz="2000" dirty="0"/>
          </a:p>
          <a:p>
            <a:pPr algn="ctr"/>
            <a:r>
              <a:rPr lang="en-US" sz="2000" dirty="0"/>
              <a:t>All were taken by Nikki Gordon</a:t>
            </a:r>
          </a:p>
          <a:p>
            <a:pPr algn="ctr"/>
            <a:r>
              <a:rPr lang="en-US" sz="2000" dirty="0"/>
              <a:t>except the photo of the</a:t>
            </a:r>
          </a:p>
          <a:p>
            <a:pPr algn="ctr"/>
            <a:r>
              <a:rPr lang="en-US" sz="2000" dirty="0" err="1"/>
              <a:t>Leachville</a:t>
            </a:r>
            <a:r>
              <a:rPr lang="en-US" sz="2000" dirty="0"/>
              <a:t> Junior High Gym</a:t>
            </a:r>
          </a:p>
          <a:p>
            <a:pPr algn="ctr"/>
            <a:r>
              <a:rPr lang="en-US" sz="2000" dirty="0"/>
              <a:t>which was found here:</a:t>
            </a:r>
          </a:p>
          <a:p>
            <a:pPr algn="ctr"/>
            <a:endParaRPr lang="en-US" sz="2000" dirty="0"/>
          </a:p>
          <a:p>
            <a:pPr algn="ctr"/>
            <a:r>
              <a:rPr lang="en-US" sz="2000" dirty="0"/>
              <a:t> </a:t>
            </a:r>
            <a:r>
              <a:rPr lang="en-US" sz="2000" dirty="0">
                <a:hlinkClick r:id="rId2"/>
              </a:rPr>
              <a:t>https://www.facebook.com/Leachville-Gym-Project-2202233439827975/</a:t>
            </a:r>
            <a:endParaRPr lang="en-US" sz="2000" dirty="0"/>
          </a:p>
        </p:txBody>
      </p:sp>
      <p:sp>
        <p:nvSpPr>
          <p:cNvPr id="6" name="TextBox 5">
            <a:extLst>
              <a:ext uri="{FF2B5EF4-FFF2-40B4-BE49-F238E27FC236}">
                <a16:creationId xmlns:a16="http://schemas.microsoft.com/office/drawing/2014/main" id="{DFA44CC3-98BC-4C75-A988-EF92A00FEDCA}"/>
              </a:ext>
            </a:extLst>
          </p:cNvPr>
          <p:cNvSpPr txBox="1"/>
          <p:nvPr/>
        </p:nvSpPr>
        <p:spPr>
          <a:xfrm>
            <a:off x="6095999" y="2767283"/>
            <a:ext cx="5784784" cy="3724096"/>
          </a:xfrm>
          <a:prstGeom prst="rect">
            <a:avLst/>
          </a:prstGeom>
          <a:noFill/>
        </p:spPr>
        <p:txBody>
          <a:bodyPr wrap="square" rtlCol="0">
            <a:spAutoFit/>
          </a:bodyPr>
          <a:lstStyle/>
          <a:p>
            <a:pPr algn="ctr"/>
            <a:r>
              <a:rPr lang="en-US" sz="3200" b="1" i="1" dirty="0"/>
              <a:t>Lyrics Used</a:t>
            </a:r>
          </a:p>
          <a:p>
            <a:pPr algn="ctr"/>
            <a:endParaRPr lang="en-US" sz="2400" b="1" i="1" dirty="0"/>
          </a:p>
          <a:p>
            <a:pPr algn="ctr"/>
            <a:r>
              <a:rPr lang="en-US" sz="2000" dirty="0"/>
              <a:t>All song lyrics were created, recorded, and published by Halsey and company.</a:t>
            </a:r>
          </a:p>
          <a:p>
            <a:pPr algn="ctr"/>
            <a:endParaRPr lang="en-US" sz="2000" dirty="0"/>
          </a:p>
          <a:p>
            <a:pPr algn="ctr"/>
            <a:r>
              <a:rPr lang="en-US" sz="2000" dirty="0"/>
              <a:t>“100 Letters” can be found here:</a:t>
            </a:r>
          </a:p>
          <a:p>
            <a:pPr algn="ctr"/>
            <a:r>
              <a:rPr lang="en-US" sz="2000" dirty="0">
                <a:hlinkClick r:id="rId3"/>
              </a:rPr>
              <a:t>https://www.youtube.com/watch?v=bP4Yr8bGuDQ</a:t>
            </a:r>
            <a:endParaRPr lang="en-US" sz="2000" dirty="0"/>
          </a:p>
          <a:p>
            <a:pPr algn="ctr"/>
            <a:r>
              <a:rPr lang="en-US" sz="2000" dirty="0"/>
              <a:t>and “Trouble” can be found here:</a:t>
            </a:r>
          </a:p>
          <a:p>
            <a:pPr algn="ctr"/>
            <a:r>
              <a:rPr lang="en-US" sz="2000" dirty="0">
                <a:hlinkClick r:id="rId4"/>
              </a:rPr>
              <a:t>https://www.youtube.com/watch?v=h2aTxmwRiJQ</a:t>
            </a:r>
            <a:endParaRPr lang="en-US" sz="2000" dirty="0"/>
          </a:p>
        </p:txBody>
      </p:sp>
    </p:spTree>
    <p:extLst>
      <p:ext uri="{BB962C8B-B14F-4D97-AF65-F5344CB8AC3E}">
        <p14:creationId xmlns:p14="http://schemas.microsoft.com/office/powerpoint/2010/main" val="120098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2"/>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3"/>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5"/>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P spid="3" grpId="1"/>
      <p:bldP spid="5" grpId="0"/>
      <p:bldP spid="5" grpId="1"/>
      <p:bldP spid="6" grpId="0"/>
      <p:bldP spid="6" grpId="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
  <a:themeElements>
    <a:clrScheme name="Slate">
      <a:dk1>
        <a:sysClr val="windowText" lastClr="000000"/>
      </a:dk1>
      <a:lt1>
        <a:sysClr val="window" lastClr="FFFFFF"/>
      </a:lt1>
      <a:dk2>
        <a:srgbClr val="212123"/>
      </a:dk2>
      <a:lt2>
        <a:srgbClr val="DADADA"/>
      </a:lt2>
      <a:accent1>
        <a:srgbClr val="BC451B"/>
      </a:accent1>
      <a:accent2>
        <a:srgbClr val="D3BA68"/>
      </a:accent2>
      <a:accent3>
        <a:srgbClr val="BB8640"/>
      </a:accent3>
      <a:accent4>
        <a:srgbClr val="AD9277"/>
      </a:accent4>
      <a:accent5>
        <a:srgbClr val="A55A43"/>
      </a:accent5>
      <a:accent6>
        <a:srgbClr val="AD9D7B"/>
      </a:accent6>
      <a:hlink>
        <a:srgbClr val="E98052"/>
      </a:hlink>
      <a:folHlink>
        <a:srgbClr val="F4B69B"/>
      </a:folHlink>
    </a:clrScheme>
    <a:fontScheme name="Slate">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3F2DE9A5-64E6-437C-A389-CC4477E817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TM04033929[[fn=Slate]]</Template>
  <TotalTime>2043</TotalTime>
  <Words>1473</Words>
  <Application>Microsoft Office PowerPoint</Application>
  <PresentationFormat>Widescreen</PresentationFormat>
  <Paragraphs>282</Paragraphs>
  <Slides>105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105</vt:i4>
      </vt:variant>
    </vt:vector>
  </HeadingPairs>
  <TitlesOfParts>
    <vt:vector size="111" baseType="lpstr">
      <vt:lpstr>Arial</vt:lpstr>
      <vt:lpstr>Calibri</vt:lpstr>
      <vt:lpstr>Calisto MT</vt:lpstr>
      <vt:lpstr>Cambria Math</vt:lpstr>
      <vt:lpstr>Wingdings 2</vt:lpstr>
      <vt:lpstr>Slate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HERE</dc:title>
  <dc:creator>Nikki Gordon</dc:creator>
  <cp:lastModifiedBy>Alison Witte</cp:lastModifiedBy>
  <cp:revision>150</cp:revision>
  <dcterms:created xsi:type="dcterms:W3CDTF">2019-09-11T23:07:22Z</dcterms:created>
  <dcterms:modified xsi:type="dcterms:W3CDTF">2020-08-18T14:58:06Z</dcterms:modified>
</cp:coreProperties>
</file>